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52"/>
  </p:notesMasterIdLst>
  <p:sldIdLst>
    <p:sldId id="259" r:id="rId2"/>
    <p:sldId id="260" r:id="rId3"/>
    <p:sldId id="262" r:id="rId4"/>
    <p:sldId id="263" r:id="rId5"/>
    <p:sldId id="264" r:id="rId6"/>
    <p:sldId id="265" r:id="rId7"/>
    <p:sldId id="266" r:id="rId8"/>
    <p:sldId id="267" r:id="rId9"/>
    <p:sldId id="261" r:id="rId10"/>
    <p:sldId id="269" r:id="rId11"/>
    <p:sldId id="308" r:id="rId12"/>
    <p:sldId id="304" r:id="rId13"/>
    <p:sldId id="270" r:id="rId14"/>
    <p:sldId id="305" r:id="rId15"/>
    <p:sldId id="306" r:id="rId16"/>
    <p:sldId id="307" r:id="rId17"/>
    <p:sldId id="310" r:id="rId18"/>
    <p:sldId id="309" r:id="rId19"/>
    <p:sldId id="313" r:id="rId20"/>
    <p:sldId id="276" r:id="rId21"/>
    <p:sldId id="272" r:id="rId22"/>
    <p:sldId id="314" r:id="rId23"/>
    <p:sldId id="279" r:id="rId24"/>
    <p:sldId id="315" r:id="rId25"/>
    <p:sldId id="316" r:id="rId26"/>
    <p:sldId id="317" r:id="rId27"/>
    <p:sldId id="281" r:id="rId28"/>
    <p:sldId id="318" r:id="rId29"/>
    <p:sldId id="282" r:id="rId30"/>
    <p:sldId id="319" r:id="rId31"/>
    <p:sldId id="320" r:id="rId32"/>
    <p:sldId id="321" r:id="rId33"/>
    <p:sldId id="287" r:id="rId34"/>
    <p:sldId id="288" r:id="rId35"/>
    <p:sldId id="325" r:id="rId36"/>
    <p:sldId id="324" r:id="rId37"/>
    <p:sldId id="312" r:id="rId38"/>
    <p:sldId id="293" r:id="rId39"/>
    <p:sldId id="326" r:id="rId40"/>
    <p:sldId id="294" r:id="rId41"/>
    <p:sldId id="327" r:id="rId42"/>
    <p:sldId id="328" r:id="rId43"/>
    <p:sldId id="329" r:id="rId44"/>
    <p:sldId id="332" r:id="rId45"/>
    <p:sldId id="333" r:id="rId46"/>
    <p:sldId id="331" r:id="rId47"/>
    <p:sldId id="335" r:id="rId48"/>
    <p:sldId id="334" r:id="rId49"/>
    <p:sldId id="336" r:id="rId50"/>
    <p:sldId id="302" r:id="rId51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  <a:srgbClr val="FFCCFF"/>
    <a:srgbClr val="00FF00"/>
    <a:srgbClr val="FF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44175E-AC75-4A9D-B7F5-2990EF61D082}" type="datetimeFigureOut">
              <a:rPr lang="es-ES" smtClean="0"/>
              <a:t>06/05/2024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0E7517-6A6E-435C-B519-2C4EF2CB4A6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17551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Y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199336-131A-4DF5-B0FF-F0BA5A10A116}" type="slidenum">
              <a:rPr lang="es-PY" smtClean="0"/>
              <a:pPr/>
              <a:t>13</a:t>
            </a:fld>
            <a:endParaRPr lang="es-PY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PY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199336-131A-4DF5-B0FF-F0BA5A10A116}" type="slidenum">
              <a:rPr lang="es-PY" smtClean="0"/>
              <a:pPr/>
              <a:t>20</a:t>
            </a:fld>
            <a:endParaRPr lang="es-PY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3902075"/>
            <a:ext cx="3400425" cy="2949575"/>
            <a:chOff x="0" y="2458"/>
            <a:chExt cx="2142" cy="1858"/>
          </a:xfrm>
        </p:grpSpPr>
        <p:sp>
          <p:nvSpPr>
            <p:cNvPr id="16387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/>
              <a:ahLst/>
              <a:cxnLst>
                <a:cxn ang="0">
                  <a:pos x="329" y="66"/>
                </a:cxn>
                <a:cxn ang="0">
                  <a:pos x="161" y="3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161" y="42"/>
                </a:cxn>
                <a:cxn ang="0">
                  <a:pos x="323" y="78"/>
                </a:cxn>
                <a:cxn ang="0">
                  <a:pos x="556" y="150"/>
                </a:cxn>
                <a:cxn ang="0">
                  <a:pos x="777" y="245"/>
                </a:cxn>
                <a:cxn ang="0">
                  <a:pos x="993" y="365"/>
                </a:cxn>
                <a:cxn ang="0">
                  <a:pos x="1196" y="503"/>
                </a:cxn>
                <a:cxn ang="0">
                  <a:pos x="1381" y="653"/>
                </a:cxn>
                <a:cxn ang="0">
                  <a:pos x="1555" y="827"/>
                </a:cxn>
                <a:cxn ang="0">
                  <a:pos x="1710" y="1019"/>
                </a:cxn>
                <a:cxn ang="0">
                  <a:pos x="1854" y="1229"/>
                </a:cxn>
                <a:cxn ang="0">
                  <a:pos x="1937" y="1366"/>
                </a:cxn>
                <a:cxn ang="0">
                  <a:pos x="2009" y="1510"/>
                </a:cxn>
                <a:cxn ang="0">
                  <a:pos x="2069" y="1654"/>
                </a:cxn>
                <a:cxn ang="0">
                  <a:pos x="2123" y="1804"/>
                </a:cxn>
                <a:cxn ang="0">
                  <a:pos x="2135" y="1804"/>
                </a:cxn>
                <a:cxn ang="0">
                  <a:pos x="2081" y="1654"/>
                </a:cxn>
                <a:cxn ang="0">
                  <a:pos x="2021" y="1510"/>
                </a:cxn>
                <a:cxn ang="0">
                  <a:pos x="1949" y="1366"/>
                </a:cxn>
                <a:cxn ang="0">
                  <a:pos x="1866" y="1223"/>
                </a:cxn>
                <a:cxn ang="0">
                  <a:pos x="1722" y="1013"/>
                </a:cxn>
                <a:cxn ang="0">
                  <a:pos x="1561" y="821"/>
                </a:cxn>
                <a:cxn ang="0">
                  <a:pos x="1387" y="647"/>
                </a:cxn>
                <a:cxn ang="0">
                  <a:pos x="1202" y="491"/>
                </a:cxn>
                <a:cxn ang="0">
                  <a:pos x="999" y="353"/>
                </a:cxn>
                <a:cxn ang="0">
                  <a:pos x="783" y="239"/>
                </a:cxn>
                <a:cxn ang="0">
                  <a:pos x="562" y="138"/>
                </a:cxn>
                <a:cxn ang="0">
                  <a:pos x="329" y="66"/>
                </a:cxn>
                <a:cxn ang="0">
                  <a:pos x="329" y="66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s-PY"/>
            </a:p>
          </p:txBody>
        </p:sp>
        <p:sp>
          <p:nvSpPr>
            <p:cNvPr id="16388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/>
              <a:ahLst/>
              <a:cxnLst>
                <a:cxn ang="0">
                  <a:pos x="1854" y="1858"/>
                </a:cxn>
                <a:cxn ang="0">
                  <a:pos x="0" y="1858"/>
                </a:cxn>
                <a:cxn ang="0">
                  <a:pos x="0" y="0"/>
                </a:cxn>
                <a:cxn ang="0">
                  <a:pos x="1854" y="1858"/>
                </a:cxn>
                <a:cxn ang="0">
                  <a:pos x="1854" y="1858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s-PY"/>
            </a:p>
          </p:txBody>
        </p:sp>
        <p:sp>
          <p:nvSpPr>
            <p:cNvPr id="16389" name="Freeform 5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/>
              <a:ahLst/>
              <a:cxnLst>
                <a:cxn ang="0">
                  <a:pos x="1640" y="1377"/>
                </a:cxn>
                <a:cxn ang="0">
                  <a:pos x="1692" y="1479"/>
                </a:cxn>
                <a:cxn ang="0">
                  <a:pos x="1732" y="1577"/>
                </a:cxn>
                <a:cxn ang="0">
                  <a:pos x="1745" y="1577"/>
                </a:cxn>
                <a:cxn ang="0">
                  <a:pos x="1703" y="1469"/>
                </a:cxn>
                <a:cxn ang="0">
                  <a:pos x="1649" y="1367"/>
                </a:cxn>
                <a:cxn ang="0">
                  <a:pos x="1535" y="1157"/>
                </a:cxn>
                <a:cxn ang="0">
                  <a:pos x="1395" y="951"/>
                </a:cxn>
                <a:cxn ang="0">
                  <a:pos x="1236" y="756"/>
                </a:cxn>
                <a:cxn ang="0">
                  <a:pos x="1061" y="582"/>
                </a:cxn>
                <a:cxn ang="0">
                  <a:pos x="876" y="426"/>
                </a:cxn>
                <a:cxn ang="0">
                  <a:pos x="672" y="294"/>
                </a:cxn>
                <a:cxn ang="0">
                  <a:pos x="455" y="174"/>
                </a:cxn>
                <a:cxn ang="0">
                  <a:pos x="234" y="7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22" y="89"/>
                </a:cxn>
                <a:cxn ang="0">
                  <a:pos x="446" y="185"/>
                </a:cxn>
                <a:cxn ang="0">
                  <a:pos x="662" y="305"/>
                </a:cxn>
                <a:cxn ang="0">
                  <a:pos x="866" y="437"/>
                </a:cxn>
                <a:cxn ang="0">
                  <a:pos x="1052" y="593"/>
                </a:cxn>
                <a:cxn ang="0">
                  <a:pos x="1226" y="767"/>
                </a:cxn>
                <a:cxn ang="0">
                  <a:pos x="1385" y="960"/>
                </a:cxn>
                <a:cxn ang="0">
                  <a:pos x="1526" y="1167"/>
                </a:cxn>
                <a:cxn ang="0">
                  <a:pos x="1640" y="1377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s-PY"/>
            </a:p>
          </p:txBody>
        </p:sp>
        <p:sp>
          <p:nvSpPr>
            <p:cNvPr id="16390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10" y="88"/>
                </a:cxn>
                <a:cxn ang="0">
                  <a:pos x="426" y="190"/>
                </a:cxn>
                <a:cxn ang="0">
                  <a:pos x="630" y="304"/>
                </a:cxn>
                <a:cxn ang="0">
                  <a:pos x="818" y="442"/>
                </a:cxn>
                <a:cxn ang="0">
                  <a:pos x="998" y="592"/>
                </a:cxn>
                <a:cxn ang="0">
                  <a:pos x="1164" y="766"/>
                </a:cxn>
                <a:cxn ang="0">
                  <a:pos x="1310" y="942"/>
                </a:cxn>
                <a:cxn ang="0">
                  <a:pos x="1454" y="1146"/>
                </a:cxn>
                <a:cxn ang="0">
                  <a:pos x="1536" y="1298"/>
                </a:cxn>
                <a:cxn ang="0">
                  <a:pos x="1614" y="1456"/>
                </a:cxn>
                <a:cxn ang="0">
                  <a:pos x="1682" y="1616"/>
                </a:cxn>
                <a:cxn ang="0">
                  <a:pos x="1733" y="1768"/>
                </a:cxn>
                <a:cxn ang="0">
                  <a:pos x="1745" y="1768"/>
                </a:cxn>
                <a:cxn ang="0">
                  <a:pos x="1691" y="1606"/>
                </a:cxn>
                <a:cxn ang="0">
                  <a:pos x="1623" y="1445"/>
                </a:cxn>
                <a:cxn ang="0">
                  <a:pos x="1547" y="1288"/>
                </a:cxn>
                <a:cxn ang="0">
                  <a:pos x="1463" y="1136"/>
                </a:cxn>
                <a:cxn ang="0">
                  <a:pos x="1320" y="932"/>
                </a:cxn>
                <a:cxn ang="0">
                  <a:pos x="1173" y="755"/>
                </a:cxn>
                <a:cxn ang="0">
                  <a:pos x="1008" y="581"/>
                </a:cxn>
                <a:cxn ang="0">
                  <a:pos x="827" y="431"/>
                </a:cxn>
                <a:cxn ang="0">
                  <a:pos x="642" y="293"/>
                </a:cxn>
                <a:cxn ang="0">
                  <a:pos x="437" y="179"/>
                </a:cxn>
                <a:cxn ang="0">
                  <a:pos x="222" y="7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s-PY"/>
            </a:p>
          </p:txBody>
        </p:sp>
        <p:sp>
          <p:nvSpPr>
            <p:cNvPr id="16391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s-PY"/>
            </a:p>
          </p:txBody>
        </p:sp>
        <p:sp>
          <p:nvSpPr>
            <p:cNvPr id="16392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s-PY"/>
            </a:p>
          </p:txBody>
        </p:sp>
        <p:sp>
          <p:nvSpPr>
            <p:cNvPr id="16393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s-PY"/>
            </a:p>
          </p:txBody>
        </p:sp>
      </p:grpSp>
      <p:sp>
        <p:nvSpPr>
          <p:cNvPr id="16394" name="Rectangle 10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873250"/>
            <a:ext cx="7772400" cy="1555750"/>
          </a:xfrm>
        </p:spPr>
        <p:txBody>
          <a:bodyPr/>
          <a:lstStyle>
            <a:lvl1pPr>
              <a:defRPr sz="4800"/>
            </a:lvl1pPr>
          </a:lstStyle>
          <a:p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6395" name="Rectangle 11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es-ES"/>
              <a:t>Haga clic para modificar el estilo de subtítulo del patrón</a:t>
            </a:r>
            <a:endParaRPr lang="en-US"/>
          </a:p>
        </p:txBody>
      </p:sp>
      <p:sp>
        <p:nvSpPr>
          <p:cNvPr id="16396" name="Rectangle 12"/>
          <p:cNvSpPr>
            <a:spLocks noGrp="1" noChangeArrowheads="1"/>
          </p:cNvSpPr>
          <p:nvPr>
            <p:ph type="dt" sz="quarter" idx="2"/>
          </p:nvPr>
        </p:nvSpPr>
        <p:spPr/>
        <p:txBody>
          <a:bodyPr/>
          <a:lstStyle>
            <a:lvl1pPr>
              <a:defRPr/>
            </a:lvl1pPr>
          </a:lstStyle>
          <a:p>
            <a:fld id="{F3FBF6AC-9751-4D5D-A757-89964DC99B58}" type="datetime1">
              <a:rPr lang="es-ES" smtClean="0"/>
              <a:t>06/05/2024</a:t>
            </a:fld>
            <a:endParaRPr lang="es-ES"/>
          </a:p>
        </p:txBody>
      </p:sp>
      <p:sp>
        <p:nvSpPr>
          <p:cNvPr id="16397" name="Rectangle 13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16398" name="Rectangle 14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6FEA481B-75BE-465D-AB1F-675F70DFB33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Y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Y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3C065E2-791E-4B34-AD1E-67D68D00CEE7}" type="datetime1">
              <a:rPr lang="es-ES" smtClean="0"/>
              <a:t>06/05/2024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EA481B-75BE-465D-AB1F-675F70DFB33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  <a:endParaRPr lang="es-PY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CC81A14-CED2-47DF-8E70-AB1706DB7068}" type="datetime1">
              <a:rPr lang="es-ES" smtClean="0"/>
              <a:t>06/05/2024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EA481B-75BE-465D-AB1F-675F70DFB33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Y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Y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Y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431CCD8-E0CA-4008-B5A5-845FB9A33D21}" type="datetime1">
              <a:rPr lang="es-ES" smtClean="0"/>
              <a:t>06/05/2024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EA481B-75BE-465D-AB1F-675F70DFB33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s-PY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Y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Y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2240FBC-689D-4B26-82C2-DD26B499AA45}" type="datetime1">
              <a:rPr lang="es-ES" smtClean="0"/>
              <a:t>06/05/2024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EA481B-75BE-465D-AB1F-675F70DFB33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Y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F48CD01-B39D-4659-BD58-F1DBC2D546C8}" type="datetime1">
              <a:rPr lang="es-ES" smtClean="0"/>
              <a:t>06/05/2024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EA481B-75BE-465D-AB1F-675F70DFB33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02B0744-C4AB-4CFF-B875-3C90A42EB136}" type="datetime1">
              <a:rPr lang="es-ES" smtClean="0"/>
              <a:t>06/05/2024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EA481B-75BE-465D-AB1F-675F70DFB33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Y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Y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407627-5482-41E3-8FB8-4B53445B0F3F}" type="datetime1">
              <a:rPr lang="es-ES" smtClean="0"/>
              <a:t>06/05/2024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EA481B-75BE-465D-AB1F-675F70DFB33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  <a:endParaRPr lang="es-PY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s-PY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03A1DAF-8367-46B6-B902-695E72B77ACC}" type="datetime1">
              <a:rPr lang="es-ES" smtClean="0"/>
              <a:t>06/05/2024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EA481B-75BE-465D-AB1F-675F70DFB33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PY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Y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D104E5C-F136-4E54-ACD9-B2D44B397EFC}" type="datetime1">
              <a:rPr lang="es-ES" smtClean="0"/>
              <a:t>06/05/2024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EA481B-75BE-465D-AB1F-675F70DFB33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7813"/>
            <a:ext cx="2057400" cy="5853112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PY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019800" cy="5853112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PY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6328CAB-986C-49C6-9C63-E7D5E0DEF81B}" type="datetime1">
              <a:rPr lang="es-ES" smtClean="0"/>
              <a:t>06/05/2024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EA481B-75BE-465D-AB1F-675F70DFB33D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0" y="3902075"/>
            <a:ext cx="3400425" cy="2949575"/>
            <a:chOff x="0" y="2458"/>
            <a:chExt cx="2142" cy="1858"/>
          </a:xfrm>
        </p:grpSpPr>
        <p:sp>
          <p:nvSpPr>
            <p:cNvPr id="15363" name="Freeform 3"/>
            <p:cNvSpPr>
              <a:spLocks/>
            </p:cNvSpPr>
            <p:nvPr/>
          </p:nvSpPr>
          <p:spPr bwMode="ltGray">
            <a:xfrm>
              <a:off x="0" y="2508"/>
              <a:ext cx="2142" cy="1804"/>
            </a:xfrm>
            <a:custGeom>
              <a:avLst/>
              <a:gdLst/>
              <a:ahLst/>
              <a:cxnLst>
                <a:cxn ang="0">
                  <a:pos x="329" y="66"/>
                </a:cxn>
                <a:cxn ang="0">
                  <a:pos x="161" y="30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161" y="42"/>
                </a:cxn>
                <a:cxn ang="0">
                  <a:pos x="323" y="78"/>
                </a:cxn>
                <a:cxn ang="0">
                  <a:pos x="556" y="150"/>
                </a:cxn>
                <a:cxn ang="0">
                  <a:pos x="777" y="245"/>
                </a:cxn>
                <a:cxn ang="0">
                  <a:pos x="993" y="365"/>
                </a:cxn>
                <a:cxn ang="0">
                  <a:pos x="1196" y="503"/>
                </a:cxn>
                <a:cxn ang="0">
                  <a:pos x="1381" y="653"/>
                </a:cxn>
                <a:cxn ang="0">
                  <a:pos x="1555" y="827"/>
                </a:cxn>
                <a:cxn ang="0">
                  <a:pos x="1710" y="1019"/>
                </a:cxn>
                <a:cxn ang="0">
                  <a:pos x="1854" y="1229"/>
                </a:cxn>
                <a:cxn ang="0">
                  <a:pos x="1937" y="1366"/>
                </a:cxn>
                <a:cxn ang="0">
                  <a:pos x="2009" y="1510"/>
                </a:cxn>
                <a:cxn ang="0">
                  <a:pos x="2069" y="1654"/>
                </a:cxn>
                <a:cxn ang="0">
                  <a:pos x="2123" y="1804"/>
                </a:cxn>
                <a:cxn ang="0">
                  <a:pos x="2135" y="1804"/>
                </a:cxn>
                <a:cxn ang="0">
                  <a:pos x="2081" y="1654"/>
                </a:cxn>
                <a:cxn ang="0">
                  <a:pos x="2021" y="1510"/>
                </a:cxn>
                <a:cxn ang="0">
                  <a:pos x="1949" y="1366"/>
                </a:cxn>
                <a:cxn ang="0">
                  <a:pos x="1866" y="1223"/>
                </a:cxn>
                <a:cxn ang="0">
                  <a:pos x="1722" y="1013"/>
                </a:cxn>
                <a:cxn ang="0">
                  <a:pos x="1561" y="821"/>
                </a:cxn>
                <a:cxn ang="0">
                  <a:pos x="1387" y="647"/>
                </a:cxn>
                <a:cxn ang="0">
                  <a:pos x="1202" y="491"/>
                </a:cxn>
                <a:cxn ang="0">
                  <a:pos x="999" y="353"/>
                </a:cxn>
                <a:cxn ang="0">
                  <a:pos x="783" y="239"/>
                </a:cxn>
                <a:cxn ang="0">
                  <a:pos x="562" y="138"/>
                </a:cxn>
                <a:cxn ang="0">
                  <a:pos x="329" y="66"/>
                </a:cxn>
                <a:cxn ang="0">
                  <a:pos x="329" y="66"/>
                </a:cxn>
              </a:cxnLst>
              <a:rect l="0" t="0" r="r" b="b"/>
              <a:pathLst>
                <a:path w="2135" h="1804">
                  <a:moveTo>
                    <a:pt x="329" y="66"/>
                  </a:moveTo>
                  <a:lnTo>
                    <a:pt x="161" y="30"/>
                  </a:lnTo>
                  <a:lnTo>
                    <a:pt x="0" y="0"/>
                  </a:lnTo>
                  <a:lnTo>
                    <a:pt x="0" y="12"/>
                  </a:lnTo>
                  <a:lnTo>
                    <a:pt x="161" y="42"/>
                  </a:lnTo>
                  <a:lnTo>
                    <a:pt x="323" y="78"/>
                  </a:lnTo>
                  <a:lnTo>
                    <a:pt x="556" y="150"/>
                  </a:lnTo>
                  <a:lnTo>
                    <a:pt x="777" y="245"/>
                  </a:lnTo>
                  <a:lnTo>
                    <a:pt x="993" y="365"/>
                  </a:lnTo>
                  <a:lnTo>
                    <a:pt x="1196" y="503"/>
                  </a:lnTo>
                  <a:lnTo>
                    <a:pt x="1381" y="653"/>
                  </a:lnTo>
                  <a:lnTo>
                    <a:pt x="1555" y="827"/>
                  </a:lnTo>
                  <a:lnTo>
                    <a:pt x="1710" y="1019"/>
                  </a:lnTo>
                  <a:lnTo>
                    <a:pt x="1854" y="1229"/>
                  </a:lnTo>
                  <a:lnTo>
                    <a:pt x="1937" y="1366"/>
                  </a:lnTo>
                  <a:lnTo>
                    <a:pt x="2009" y="1510"/>
                  </a:lnTo>
                  <a:lnTo>
                    <a:pt x="2069" y="1654"/>
                  </a:lnTo>
                  <a:lnTo>
                    <a:pt x="2123" y="1804"/>
                  </a:lnTo>
                  <a:lnTo>
                    <a:pt x="2135" y="1804"/>
                  </a:lnTo>
                  <a:lnTo>
                    <a:pt x="2081" y="1654"/>
                  </a:lnTo>
                  <a:lnTo>
                    <a:pt x="2021" y="1510"/>
                  </a:lnTo>
                  <a:lnTo>
                    <a:pt x="1949" y="1366"/>
                  </a:lnTo>
                  <a:lnTo>
                    <a:pt x="1866" y="1223"/>
                  </a:lnTo>
                  <a:lnTo>
                    <a:pt x="1722" y="1013"/>
                  </a:lnTo>
                  <a:lnTo>
                    <a:pt x="1561" y="821"/>
                  </a:lnTo>
                  <a:lnTo>
                    <a:pt x="1387" y="647"/>
                  </a:lnTo>
                  <a:lnTo>
                    <a:pt x="1202" y="491"/>
                  </a:lnTo>
                  <a:lnTo>
                    <a:pt x="999" y="353"/>
                  </a:lnTo>
                  <a:lnTo>
                    <a:pt x="783" y="239"/>
                  </a:lnTo>
                  <a:lnTo>
                    <a:pt x="562" y="138"/>
                  </a:lnTo>
                  <a:lnTo>
                    <a:pt x="329" y="66"/>
                  </a:lnTo>
                  <a:lnTo>
                    <a:pt x="329" y="66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s-PY"/>
            </a:p>
          </p:txBody>
        </p:sp>
        <p:sp>
          <p:nvSpPr>
            <p:cNvPr id="15364" name="Freeform 4"/>
            <p:cNvSpPr>
              <a:spLocks/>
            </p:cNvSpPr>
            <p:nvPr/>
          </p:nvSpPr>
          <p:spPr bwMode="hidden">
            <a:xfrm>
              <a:off x="0" y="2458"/>
              <a:ext cx="1854" cy="1858"/>
            </a:xfrm>
            <a:custGeom>
              <a:avLst/>
              <a:gdLst/>
              <a:ahLst/>
              <a:cxnLst>
                <a:cxn ang="0">
                  <a:pos x="1854" y="1858"/>
                </a:cxn>
                <a:cxn ang="0">
                  <a:pos x="0" y="1858"/>
                </a:cxn>
                <a:cxn ang="0">
                  <a:pos x="0" y="0"/>
                </a:cxn>
                <a:cxn ang="0">
                  <a:pos x="1854" y="1858"/>
                </a:cxn>
                <a:cxn ang="0">
                  <a:pos x="1854" y="1858"/>
                </a:cxn>
              </a:cxnLst>
              <a:rect l="0" t="0" r="r" b="b"/>
              <a:pathLst>
                <a:path w="1854" h="1858">
                  <a:moveTo>
                    <a:pt x="1854" y="1858"/>
                  </a:moveTo>
                  <a:lnTo>
                    <a:pt x="0" y="1858"/>
                  </a:lnTo>
                  <a:lnTo>
                    <a:pt x="0" y="0"/>
                  </a:lnTo>
                  <a:lnTo>
                    <a:pt x="1854" y="1858"/>
                  </a:lnTo>
                  <a:lnTo>
                    <a:pt x="1854" y="1858"/>
                  </a:lnTo>
                  <a:close/>
                </a:path>
              </a:pathLst>
            </a:custGeom>
            <a:gradFill rotWithShape="0">
              <a:gsLst>
                <a:gs pos="0">
                  <a:schemeClr val="bg2"/>
                </a:gs>
                <a:gs pos="50000">
                  <a:schemeClr val="bg1"/>
                </a:gs>
                <a:gs pos="100000">
                  <a:schemeClr val="bg2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s-PY"/>
            </a:p>
          </p:txBody>
        </p:sp>
        <p:sp>
          <p:nvSpPr>
            <p:cNvPr id="15365" name="Freeform 5"/>
            <p:cNvSpPr>
              <a:spLocks/>
            </p:cNvSpPr>
            <p:nvPr/>
          </p:nvSpPr>
          <p:spPr bwMode="ltGray">
            <a:xfrm>
              <a:off x="0" y="2735"/>
              <a:ext cx="1745" cy="1577"/>
            </a:xfrm>
            <a:custGeom>
              <a:avLst/>
              <a:gdLst/>
              <a:ahLst/>
              <a:cxnLst>
                <a:cxn ang="0">
                  <a:pos x="1640" y="1377"/>
                </a:cxn>
                <a:cxn ang="0">
                  <a:pos x="1692" y="1479"/>
                </a:cxn>
                <a:cxn ang="0">
                  <a:pos x="1732" y="1577"/>
                </a:cxn>
                <a:cxn ang="0">
                  <a:pos x="1745" y="1577"/>
                </a:cxn>
                <a:cxn ang="0">
                  <a:pos x="1703" y="1469"/>
                </a:cxn>
                <a:cxn ang="0">
                  <a:pos x="1649" y="1367"/>
                </a:cxn>
                <a:cxn ang="0">
                  <a:pos x="1535" y="1157"/>
                </a:cxn>
                <a:cxn ang="0">
                  <a:pos x="1395" y="951"/>
                </a:cxn>
                <a:cxn ang="0">
                  <a:pos x="1236" y="756"/>
                </a:cxn>
                <a:cxn ang="0">
                  <a:pos x="1061" y="582"/>
                </a:cxn>
                <a:cxn ang="0">
                  <a:pos x="876" y="426"/>
                </a:cxn>
                <a:cxn ang="0">
                  <a:pos x="672" y="294"/>
                </a:cxn>
                <a:cxn ang="0">
                  <a:pos x="455" y="174"/>
                </a:cxn>
                <a:cxn ang="0">
                  <a:pos x="234" y="78"/>
                </a:cxn>
                <a:cxn ang="0">
                  <a:pos x="0" y="0"/>
                </a:cxn>
                <a:cxn ang="0">
                  <a:pos x="0" y="12"/>
                </a:cxn>
                <a:cxn ang="0">
                  <a:pos x="222" y="89"/>
                </a:cxn>
                <a:cxn ang="0">
                  <a:pos x="446" y="185"/>
                </a:cxn>
                <a:cxn ang="0">
                  <a:pos x="662" y="305"/>
                </a:cxn>
                <a:cxn ang="0">
                  <a:pos x="866" y="437"/>
                </a:cxn>
                <a:cxn ang="0">
                  <a:pos x="1052" y="593"/>
                </a:cxn>
                <a:cxn ang="0">
                  <a:pos x="1226" y="767"/>
                </a:cxn>
                <a:cxn ang="0">
                  <a:pos x="1385" y="960"/>
                </a:cxn>
                <a:cxn ang="0">
                  <a:pos x="1526" y="1167"/>
                </a:cxn>
                <a:cxn ang="0">
                  <a:pos x="1640" y="1377"/>
                </a:cxn>
              </a:cxnLst>
              <a:rect l="0" t="0" r="r" b="b"/>
              <a:pathLst>
                <a:path w="1745" h="1577">
                  <a:moveTo>
                    <a:pt x="1640" y="1377"/>
                  </a:moveTo>
                  <a:lnTo>
                    <a:pt x="1692" y="1479"/>
                  </a:lnTo>
                  <a:lnTo>
                    <a:pt x="1732" y="1577"/>
                  </a:lnTo>
                  <a:lnTo>
                    <a:pt x="1745" y="1577"/>
                  </a:lnTo>
                  <a:lnTo>
                    <a:pt x="1703" y="1469"/>
                  </a:lnTo>
                  <a:lnTo>
                    <a:pt x="1649" y="1367"/>
                  </a:lnTo>
                  <a:lnTo>
                    <a:pt x="1535" y="1157"/>
                  </a:lnTo>
                  <a:lnTo>
                    <a:pt x="1395" y="951"/>
                  </a:lnTo>
                  <a:lnTo>
                    <a:pt x="1236" y="756"/>
                  </a:lnTo>
                  <a:lnTo>
                    <a:pt x="1061" y="582"/>
                  </a:lnTo>
                  <a:lnTo>
                    <a:pt x="876" y="426"/>
                  </a:lnTo>
                  <a:lnTo>
                    <a:pt x="672" y="294"/>
                  </a:lnTo>
                  <a:lnTo>
                    <a:pt x="455" y="174"/>
                  </a:lnTo>
                  <a:lnTo>
                    <a:pt x="234" y="78"/>
                  </a:lnTo>
                  <a:lnTo>
                    <a:pt x="0" y="0"/>
                  </a:lnTo>
                  <a:lnTo>
                    <a:pt x="0" y="12"/>
                  </a:lnTo>
                  <a:lnTo>
                    <a:pt x="222" y="89"/>
                  </a:lnTo>
                  <a:lnTo>
                    <a:pt x="446" y="185"/>
                  </a:lnTo>
                  <a:lnTo>
                    <a:pt x="662" y="305"/>
                  </a:lnTo>
                  <a:lnTo>
                    <a:pt x="866" y="437"/>
                  </a:lnTo>
                  <a:lnTo>
                    <a:pt x="1052" y="593"/>
                  </a:lnTo>
                  <a:lnTo>
                    <a:pt x="1226" y="767"/>
                  </a:lnTo>
                  <a:lnTo>
                    <a:pt x="1385" y="960"/>
                  </a:lnTo>
                  <a:lnTo>
                    <a:pt x="1526" y="1167"/>
                  </a:lnTo>
                  <a:lnTo>
                    <a:pt x="1640" y="1377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s-PY"/>
            </a:p>
          </p:txBody>
        </p:sp>
        <p:sp>
          <p:nvSpPr>
            <p:cNvPr id="15366" name="Freeform 6"/>
            <p:cNvSpPr>
              <a:spLocks/>
            </p:cNvSpPr>
            <p:nvPr/>
          </p:nvSpPr>
          <p:spPr bwMode="ltGray">
            <a:xfrm>
              <a:off x="0" y="2544"/>
              <a:ext cx="1745" cy="176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2"/>
                </a:cxn>
                <a:cxn ang="0">
                  <a:pos x="210" y="88"/>
                </a:cxn>
                <a:cxn ang="0">
                  <a:pos x="426" y="190"/>
                </a:cxn>
                <a:cxn ang="0">
                  <a:pos x="630" y="304"/>
                </a:cxn>
                <a:cxn ang="0">
                  <a:pos x="818" y="442"/>
                </a:cxn>
                <a:cxn ang="0">
                  <a:pos x="998" y="592"/>
                </a:cxn>
                <a:cxn ang="0">
                  <a:pos x="1164" y="766"/>
                </a:cxn>
                <a:cxn ang="0">
                  <a:pos x="1310" y="942"/>
                </a:cxn>
                <a:cxn ang="0">
                  <a:pos x="1454" y="1146"/>
                </a:cxn>
                <a:cxn ang="0">
                  <a:pos x="1536" y="1298"/>
                </a:cxn>
                <a:cxn ang="0">
                  <a:pos x="1614" y="1456"/>
                </a:cxn>
                <a:cxn ang="0">
                  <a:pos x="1682" y="1616"/>
                </a:cxn>
                <a:cxn ang="0">
                  <a:pos x="1733" y="1768"/>
                </a:cxn>
                <a:cxn ang="0">
                  <a:pos x="1745" y="1768"/>
                </a:cxn>
                <a:cxn ang="0">
                  <a:pos x="1691" y="1606"/>
                </a:cxn>
                <a:cxn ang="0">
                  <a:pos x="1623" y="1445"/>
                </a:cxn>
                <a:cxn ang="0">
                  <a:pos x="1547" y="1288"/>
                </a:cxn>
                <a:cxn ang="0">
                  <a:pos x="1463" y="1136"/>
                </a:cxn>
                <a:cxn ang="0">
                  <a:pos x="1320" y="932"/>
                </a:cxn>
                <a:cxn ang="0">
                  <a:pos x="1173" y="755"/>
                </a:cxn>
                <a:cxn ang="0">
                  <a:pos x="1008" y="581"/>
                </a:cxn>
                <a:cxn ang="0">
                  <a:pos x="827" y="431"/>
                </a:cxn>
                <a:cxn ang="0">
                  <a:pos x="642" y="293"/>
                </a:cxn>
                <a:cxn ang="0">
                  <a:pos x="437" y="179"/>
                </a:cxn>
                <a:cxn ang="0">
                  <a:pos x="222" y="78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1745" h="1768">
                  <a:moveTo>
                    <a:pt x="0" y="0"/>
                  </a:moveTo>
                  <a:lnTo>
                    <a:pt x="0" y="12"/>
                  </a:lnTo>
                  <a:lnTo>
                    <a:pt x="210" y="88"/>
                  </a:lnTo>
                  <a:lnTo>
                    <a:pt x="426" y="190"/>
                  </a:lnTo>
                  <a:lnTo>
                    <a:pt x="630" y="304"/>
                  </a:lnTo>
                  <a:lnTo>
                    <a:pt x="818" y="442"/>
                  </a:lnTo>
                  <a:lnTo>
                    <a:pt x="998" y="592"/>
                  </a:lnTo>
                  <a:lnTo>
                    <a:pt x="1164" y="766"/>
                  </a:lnTo>
                  <a:lnTo>
                    <a:pt x="1310" y="942"/>
                  </a:lnTo>
                  <a:lnTo>
                    <a:pt x="1454" y="1146"/>
                  </a:lnTo>
                  <a:lnTo>
                    <a:pt x="1536" y="1298"/>
                  </a:lnTo>
                  <a:lnTo>
                    <a:pt x="1614" y="1456"/>
                  </a:lnTo>
                  <a:lnTo>
                    <a:pt x="1682" y="1616"/>
                  </a:lnTo>
                  <a:lnTo>
                    <a:pt x="1733" y="1768"/>
                  </a:lnTo>
                  <a:lnTo>
                    <a:pt x="1745" y="1768"/>
                  </a:lnTo>
                  <a:lnTo>
                    <a:pt x="1691" y="1606"/>
                  </a:lnTo>
                  <a:lnTo>
                    <a:pt x="1623" y="1445"/>
                  </a:lnTo>
                  <a:lnTo>
                    <a:pt x="1547" y="1288"/>
                  </a:lnTo>
                  <a:lnTo>
                    <a:pt x="1463" y="1136"/>
                  </a:lnTo>
                  <a:lnTo>
                    <a:pt x="1320" y="932"/>
                  </a:lnTo>
                  <a:lnTo>
                    <a:pt x="1173" y="755"/>
                  </a:lnTo>
                  <a:lnTo>
                    <a:pt x="1008" y="581"/>
                  </a:lnTo>
                  <a:lnTo>
                    <a:pt x="827" y="431"/>
                  </a:lnTo>
                  <a:lnTo>
                    <a:pt x="642" y="293"/>
                  </a:lnTo>
                  <a:lnTo>
                    <a:pt x="437" y="179"/>
                  </a:lnTo>
                  <a:lnTo>
                    <a:pt x="222" y="78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0">
              <a:gsLst>
                <a:gs pos="0">
                  <a:schemeClr val="bg1"/>
                </a:gs>
                <a:gs pos="5000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s-PY"/>
            </a:p>
          </p:txBody>
        </p:sp>
        <p:sp>
          <p:nvSpPr>
            <p:cNvPr id="15367" name="Oval 7"/>
            <p:cNvSpPr>
              <a:spLocks noChangeArrowheads="1"/>
            </p:cNvSpPr>
            <p:nvPr/>
          </p:nvSpPr>
          <p:spPr bwMode="ltGray">
            <a:xfrm>
              <a:off x="209" y="2784"/>
              <a:ext cx="86" cy="86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s-PY"/>
            </a:p>
          </p:txBody>
        </p:sp>
        <p:sp>
          <p:nvSpPr>
            <p:cNvPr id="15368" name="Oval 8"/>
            <p:cNvSpPr>
              <a:spLocks noChangeArrowheads="1"/>
            </p:cNvSpPr>
            <p:nvPr/>
          </p:nvSpPr>
          <p:spPr bwMode="ltGray">
            <a:xfrm>
              <a:off x="1536" y="3884"/>
              <a:ext cx="92" cy="92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27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s-PY"/>
            </a:p>
          </p:txBody>
        </p:sp>
        <p:sp>
          <p:nvSpPr>
            <p:cNvPr id="15369" name="Oval 9"/>
            <p:cNvSpPr>
              <a:spLocks noChangeArrowheads="1"/>
            </p:cNvSpPr>
            <p:nvPr/>
          </p:nvSpPr>
          <p:spPr bwMode="ltGray">
            <a:xfrm>
              <a:off x="791" y="2723"/>
              <a:ext cx="121" cy="121"/>
            </a:xfrm>
            <a:prstGeom prst="ellipse">
              <a:avLst/>
            </a:prstGeom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18900000" scaled="1"/>
            </a:gradFill>
            <a:ln w="9525">
              <a:noFill/>
              <a:round/>
              <a:headEnd/>
              <a:tailEnd/>
            </a:ln>
            <a:effectLst/>
          </p:spPr>
          <p:txBody>
            <a:bodyPr/>
            <a:lstStyle/>
            <a:p>
              <a:endParaRPr lang="es-PY"/>
            </a:p>
          </p:txBody>
        </p:sp>
      </p:grpSp>
      <p:sp>
        <p:nvSpPr>
          <p:cNvPr id="15370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1139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1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título del patrón</a:t>
            </a:r>
            <a:endParaRPr lang="en-US"/>
          </a:p>
        </p:txBody>
      </p:sp>
      <p:sp>
        <p:nvSpPr>
          <p:cNvPr id="15371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15372" name="Rectangle 1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fld id="{F86BC68D-3997-4CAB-AB1E-8CC932EE0EDD}" type="datetime1">
              <a:rPr lang="es-ES" smtClean="0"/>
              <a:t>06/05/2024</a:t>
            </a:fld>
            <a:endParaRPr lang="es-ES"/>
          </a:p>
        </p:txBody>
      </p:sp>
      <p:sp>
        <p:nvSpPr>
          <p:cNvPr id="15373" name="Rectangle 1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endParaRPr lang="es-ES"/>
          </a:p>
        </p:txBody>
      </p:sp>
      <p:sp>
        <p:nvSpPr>
          <p:cNvPr id="15374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>
                <a:effectLst>
                  <a:outerShdw blurRad="38100" dist="38100" dir="2700000" algn="tl">
                    <a:srgbClr val="010199"/>
                  </a:outerShdw>
                </a:effectLst>
              </a:defRPr>
            </a:lvl1pPr>
          </a:lstStyle>
          <a:p>
            <a:fld id="{6FEA481B-75BE-465D-AB1F-675F70DFB33D}" type="slidenum">
              <a:rPr lang="es-ES" smtClean="0"/>
              <a:t>‹nº›</a:t>
            </a:fld>
            <a:endParaRPr lang="es-E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FFFFFF"/>
            </a:outerShdw>
          </a:effectLst>
          <a:latin typeface="Arial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hlink"/>
        </a:buClr>
        <a:buSzPct val="75000"/>
        <a:buFont typeface="Wingdings" pitchFamily="2" charset="2"/>
        <a:buChar char="l"/>
        <a:defRPr sz="32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l"/>
        <a:defRPr sz="28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5000"/>
        <a:buFont typeface="Wingdings" pitchFamily="2" charset="2"/>
        <a:buChar char="l"/>
        <a:defRPr sz="24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chemeClr val="folHlink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chemeClr val="tx1"/>
        </a:buClr>
        <a:buSzPct val="75000"/>
        <a:buFont typeface="Wingdings" pitchFamily="2" charset="2"/>
        <a:buChar char="l"/>
        <a:defRPr sz="2000">
          <a:solidFill>
            <a:schemeClr val="tx1"/>
          </a:solidFill>
          <a:effectLst>
            <a:outerShdw blurRad="38100" dist="38100" dir="2700000" algn="tl">
              <a:srgbClr val="010199"/>
            </a:outerShdw>
          </a:effectLst>
          <a:latin typeface="+mn-lt"/>
        </a:defRPr>
      </a:lvl9pPr>
    </p:bodyStyle>
    <p:otherStyle>
      <a:defPPr>
        <a:defRPr lang="es-P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Marcador de contenido"/>
          <p:cNvSpPr>
            <a:spLocks noGrp="1"/>
          </p:cNvSpPr>
          <p:nvPr>
            <p:ph idx="1"/>
          </p:nvPr>
        </p:nvSpPr>
        <p:spPr>
          <a:xfrm>
            <a:off x="755576" y="1196752"/>
            <a:ext cx="7272808" cy="3960440"/>
          </a:xfrm>
          <a:solidFill>
            <a:srgbClr val="FF0000"/>
          </a:solidFill>
        </p:spPr>
        <p:txBody>
          <a:bodyPr/>
          <a:lstStyle/>
          <a:p>
            <a:pPr marL="0" indent="0" algn="ctr">
              <a:buNone/>
            </a:pPr>
            <a:r>
              <a:rPr lang="es-ES" sz="8000" b="1" dirty="0">
                <a:ln w="17780" cmpd="sng">
                  <a:solidFill>
                    <a:schemeClr val="bg1"/>
                  </a:solidFill>
                  <a:prstDash val="solid"/>
                  <a:miter lim="800000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itchFamily="34" charset="0"/>
              </a:rPr>
              <a:t>MÚSCULOS DEL ABDOMEN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3DDF863-0EA4-4518-AB34-D76143DA1B40}" type="slidenum">
              <a:rPr lang="es-ES" smtClean="0"/>
              <a:t>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291837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2 Marcador de contenido"/>
          <p:cNvSpPr>
            <a:spLocks noGrp="1"/>
          </p:cNvSpPr>
          <p:nvPr>
            <p:ph idx="1"/>
          </p:nvPr>
        </p:nvSpPr>
        <p:spPr>
          <a:xfrm>
            <a:off x="323528" y="332656"/>
            <a:ext cx="8352928" cy="864096"/>
          </a:xfrm>
          <a:solidFill>
            <a:srgbClr val="FFFF00"/>
          </a:solidFill>
        </p:spPr>
        <p:txBody>
          <a:bodyPr/>
          <a:lstStyle/>
          <a:p>
            <a:pPr marL="0" indent="0" algn="ctr">
              <a:buNone/>
            </a:pPr>
            <a:r>
              <a:rPr lang="es-ES" sz="4800" b="1" dirty="0">
                <a:ln w="17780" cmpd="sng">
                  <a:solidFill>
                    <a:schemeClr val="bg1"/>
                  </a:solidFill>
                  <a:prstDash val="solid"/>
                  <a:miter lim="800000"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erlin Sans FB" pitchFamily="34" charset="0"/>
              </a:rPr>
              <a:t>MÚSCULOS DEL ABDOMEN</a:t>
            </a: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A481B-75BE-465D-AB1F-675F70DFB33D}" type="slidenum">
              <a:rPr lang="es-ES" smtClean="0"/>
              <a:t>2</a:t>
            </a:fld>
            <a:endParaRPr lang="es-ES"/>
          </a:p>
        </p:txBody>
      </p:sp>
      <p:sp>
        <p:nvSpPr>
          <p:cNvPr id="7" name="6 Rectángulo"/>
          <p:cNvSpPr/>
          <p:nvPr/>
        </p:nvSpPr>
        <p:spPr>
          <a:xfrm>
            <a:off x="2228479" y="1720930"/>
            <a:ext cx="2106667" cy="40011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algn="ctr">
              <a:buNone/>
            </a:pPr>
            <a:r>
              <a:rPr lang="es-ES" sz="2000" b="1" dirty="0">
                <a:latin typeface="Comic Sans MS" pitchFamily="66" charset="0"/>
              </a:rPr>
              <a:t>Músculos largos</a:t>
            </a:r>
          </a:p>
        </p:txBody>
      </p:sp>
      <p:sp>
        <p:nvSpPr>
          <p:cNvPr id="9" name="8 Rectángulo"/>
          <p:cNvSpPr/>
          <p:nvPr/>
        </p:nvSpPr>
        <p:spPr>
          <a:xfrm>
            <a:off x="374402" y="1700808"/>
            <a:ext cx="160172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s-ES" sz="2000" b="1" dirty="0">
                <a:solidFill>
                  <a:srgbClr val="00FFFF"/>
                </a:solidFill>
                <a:latin typeface="Comic Sans MS" pitchFamily="66" charset="0"/>
              </a:rPr>
              <a:t>Anteriores:</a:t>
            </a:r>
          </a:p>
        </p:txBody>
      </p:sp>
      <p:sp>
        <p:nvSpPr>
          <p:cNvPr id="10" name="9 Rectángulo"/>
          <p:cNvSpPr/>
          <p:nvPr/>
        </p:nvSpPr>
        <p:spPr>
          <a:xfrm>
            <a:off x="4572000" y="1700807"/>
            <a:ext cx="3631122" cy="646331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 wrap="none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es-ES" b="1" dirty="0">
                <a:latin typeface="Comic Sans MS" pitchFamily="66" charset="0"/>
              </a:rPr>
              <a:t>Recto anterior del abdomen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s-ES" b="1" dirty="0">
                <a:latin typeface="Comic Sans MS" pitchFamily="66" charset="0"/>
              </a:rPr>
              <a:t>Piramidal (inconstante)</a:t>
            </a:r>
          </a:p>
        </p:txBody>
      </p:sp>
      <p:sp>
        <p:nvSpPr>
          <p:cNvPr id="11" name="10 Rectángulo"/>
          <p:cNvSpPr/>
          <p:nvPr/>
        </p:nvSpPr>
        <p:spPr>
          <a:xfrm>
            <a:off x="462513" y="3444442"/>
            <a:ext cx="144623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s-ES" sz="2000" b="1" dirty="0">
                <a:solidFill>
                  <a:srgbClr val="00FFFF"/>
                </a:solidFill>
                <a:latin typeface="Comic Sans MS" pitchFamily="66" charset="0"/>
              </a:rPr>
              <a:t>Laterales:</a:t>
            </a:r>
          </a:p>
        </p:txBody>
      </p:sp>
      <p:sp>
        <p:nvSpPr>
          <p:cNvPr id="12" name="11 Rectángulo"/>
          <p:cNvSpPr/>
          <p:nvPr/>
        </p:nvSpPr>
        <p:spPr>
          <a:xfrm>
            <a:off x="2036498" y="3414063"/>
            <a:ext cx="2190023" cy="400110"/>
          </a:xfrm>
          <a:prstGeom prst="rect">
            <a:avLst/>
          </a:prstGeom>
          <a:ln>
            <a:noFill/>
          </a:ln>
        </p:spPr>
        <p:txBody>
          <a:bodyPr wrap="none">
            <a:spAutoFit/>
          </a:bodyPr>
          <a:lstStyle/>
          <a:p>
            <a:pPr algn="ctr">
              <a:buNone/>
            </a:pPr>
            <a:r>
              <a:rPr lang="es-ES" sz="2000" b="1" dirty="0">
                <a:latin typeface="Comic Sans MS" pitchFamily="66" charset="0"/>
              </a:rPr>
              <a:t>Músculos anchos</a:t>
            </a:r>
          </a:p>
        </p:txBody>
      </p:sp>
      <p:sp>
        <p:nvSpPr>
          <p:cNvPr id="13" name="12 Rectángulo"/>
          <p:cNvSpPr/>
          <p:nvPr/>
        </p:nvSpPr>
        <p:spPr>
          <a:xfrm>
            <a:off x="4499992" y="3274766"/>
            <a:ext cx="2411238" cy="923330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 wrap="none">
            <a:spAutoFit/>
          </a:bodyPr>
          <a:lstStyle/>
          <a:p>
            <a:pPr marL="457200" indent="-457200">
              <a:buFont typeface="Wingdings" pitchFamily="2" charset="2"/>
              <a:buChar char="§"/>
            </a:pPr>
            <a:r>
              <a:rPr lang="es-ES" b="1" dirty="0">
                <a:latin typeface="Comic Sans MS" pitchFamily="66" charset="0"/>
              </a:rPr>
              <a:t>Oblicuo externo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es-ES" b="1" dirty="0">
                <a:latin typeface="Comic Sans MS" pitchFamily="66" charset="0"/>
              </a:rPr>
              <a:t>Oblicuo interno</a:t>
            </a:r>
          </a:p>
          <a:p>
            <a:pPr marL="457200" indent="-457200">
              <a:buFont typeface="Wingdings" pitchFamily="2" charset="2"/>
              <a:buChar char="§"/>
            </a:pPr>
            <a:r>
              <a:rPr lang="es-ES" b="1" dirty="0">
                <a:latin typeface="Comic Sans MS" pitchFamily="66" charset="0"/>
              </a:rPr>
              <a:t>Transverso </a:t>
            </a:r>
          </a:p>
        </p:txBody>
      </p:sp>
      <p:sp>
        <p:nvSpPr>
          <p:cNvPr id="14" name="13 Rectángulo"/>
          <p:cNvSpPr/>
          <p:nvPr/>
        </p:nvSpPr>
        <p:spPr>
          <a:xfrm>
            <a:off x="462513" y="4928785"/>
            <a:ext cx="167545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s-ES" sz="2000" b="1" dirty="0">
                <a:solidFill>
                  <a:srgbClr val="00FFFF"/>
                </a:solidFill>
                <a:latin typeface="Comic Sans MS" pitchFamily="66" charset="0"/>
              </a:rPr>
              <a:t>Posteriores:</a:t>
            </a:r>
          </a:p>
        </p:txBody>
      </p:sp>
      <p:sp>
        <p:nvSpPr>
          <p:cNvPr id="15" name="14 Rectángulo"/>
          <p:cNvSpPr/>
          <p:nvPr/>
        </p:nvSpPr>
        <p:spPr>
          <a:xfrm>
            <a:off x="2606954" y="4788568"/>
            <a:ext cx="3456384" cy="923330"/>
          </a:xfrm>
          <a:prstGeom prst="rect">
            <a:avLst/>
          </a:prstGeom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es-ES" b="1" dirty="0">
                <a:latin typeface="Comic Sans MS" pitchFamily="66" charset="0"/>
              </a:rPr>
              <a:t>Cuadrado lumbar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s-ES" b="1" dirty="0">
                <a:latin typeface="Comic Sans MS" pitchFamily="66" charset="0"/>
              </a:rPr>
              <a:t>Psoas mayor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s-ES" b="1" dirty="0">
                <a:latin typeface="Comic Sans MS" pitchFamily="66" charset="0"/>
              </a:rPr>
              <a:t>Psoas menor (inconstante)</a:t>
            </a:r>
          </a:p>
        </p:txBody>
      </p:sp>
    </p:spTree>
    <p:extLst>
      <p:ext uri="{BB962C8B-B14F-4D97-AF65-F5344CB8AC3E}">
        <p14:creationId xmlns:p14="http://schemas.microsoft.com/office/powerpoint/2010/main" val="21341575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 l="42641" t="28285" r="37102" b="21960"/>
          <a:stretch>
            <a:fillRect/>
          </a:stretch>
        </p:blipFill>
        <p:spPr bwMode="auto">
          <a:xfrm>
            <a:off x="3017724" y="260648"/>
            <a:ext cx="3456384" cy="6367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4AA89-3CB0-4A35-8CBA-F4513BBD6020}" type="slidenum">
              <a:rPr lang="es-ES" smtClean="0"/>
              <a:t>3</a:t>
            </a:fld>
            <a:endParaRPr lang="es-ES"/>
          </a:p>
        </p:txBody>
      </p:sp>
      <p:sp>
        <p:nvSpPr>
          <p:cNvPr id="7" name="6 Rectángulo"/>
          <p:cNvSpPr/>
          <p:nvPr/>
        </p:nvSpPr>
        <p:spPr>
          <a:xfrm>
            <a:off x="6804248" y="1732746"/>
            <a:ext cx="2087431" cy="400110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r>
              <a:rPr lang="es-ES" sz="2000" b="1" dirty="0">
                <a:solidFill>
                  <a:srgbClr val="FFFF00"/>
                </a:solidFill>
                <a:latin typeface="Comic Sans MS" pitchFamily="66" charset="0"/>
              </a:rPr>
              <a:t>Vaina del recto</a:t>
            </a:r>
          </a:p>
        </p:txBody>
      </p:sp>
      <p:sp>
        <p:nvSpPr>
          <p:cNvPr id="8" name="7 Rectángulo"/>
          <p:cNvSpPr/>
          <p:nvPr/>
        </p:nvSpPr>
        <p:spPr>
          <a:xfrm>
            <a:off x="179512" y="2348880"/>
            <a:ext cx="2590774" cy="400110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r>
              <a:rPr lang="es-ES" sz="2000" b="1" dirty="0">
                <a:solidFill>
                  <a:srgbClr val="FFFF00"/>
                </a:solidFill>
                <a:latin typeface="Comic Sans MS" pitchFamily="66" charset="0"/>
              </a:rPr>
              <a:t>M. Oblicuo externo</a:t>
            </a:r>
          </a:p>
        </p:txBody>
      </p:sp>
      <p:cxnSp>
        <p:nvCxnSpPr>
          <p:cNvPr id="10" name="9 Conector recto de flecha"/>
          <p:cNvCxnSpPr>
            <a:stCxn id="8" idx="3"/>
          </p:cNvCxnSpPr>
          <p:nvPr/>
        </p:nvCxnSpPr>
        <p:spPr>
          <a:xfrm>
            <a:off x="2770286" y="2548935"/>
            <a:ext cx="1009626" cy="376009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1" name="10 Conector recto de flecha"/>
          <p:cNvCxnSpPr/>
          <p:nvPr/>
        </p:nvCxnSpPr>
        <p:spPr>
          <a:xfrm flipH="1">
            <a:off x="4941938" y="2132856"/>
            <a:ext cx="1790302" cy="792087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" name="12 Rectángulo"/>
          <p:cNvSpPr/>
          <p:nvPr/>
        </p:nvSpPr>
        <p:spPr>
          <a:xfrm>
            <a:off x="135068" y="320253"/>
            <a:ext cx="2679661" cy="70788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s-ES" sz="2000" b="1" dirty="0">
                <a:solidFill>
                  <a:schemeClr val="bg1"/>
                </a:solidFill>
                <a:latin typeface="Comic Sans MS" pitchFamily="66" charset="0"/>
              </a:rPr>
              <a:t>REGIÓN ANTEROLATERAL</a:t>
            </a:r>
          </a:p>
        </p:txBody>
      </p:sp>
    </p:spTree>
    <p:extLst>
      <p:ext uri="{BB962C8B-B14F-4D97-AF65-F5344CB8AC3E}">
        <p14:creationId xmlns:p14="http://schemas.microsoft.com/office/powerpoint/2010/main" val="34600631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 l="42195" t="28515" r="37549" b="22656"/>
          <a:stretch>
            <a:fillRect/>
          </a:stretch>
        </p:blipFill>
        <p:spPr bwMode="auto">
          <a:xfrm>
            <a:off x="2627784" y="188640"/>
            <a:ext cx="3600400" cy="65091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4AA89-3CB0-4A35-8CBA-F4513BBD6020}" type="slidenum">
              <a:rPr lang="es-ES" smtClean="0"/>
              <a:t>4</a:t>
            </a:fld>
            <a:endParaRPr lang="es-ES"/>
          </a:p>
        </p:txBody>
      </p:sp>
      <p:sp>
        <p:nvSpPr>
          <p:cNvPr id="7" name="6 Rectángulo"/>
          <p:cNvSpPr/>
          <p:nvPr/>
        </p:nvSpPr>
        <p:spPr>
          <a:xfrm>
            <a:off x="179512" y="2348880"/>
            <a:ext cx="2504212" cy="400110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r>
              <a:rPr lang="es-ES" sz="2000" b="1" dirty="0">
                <a:solidFill>
                  <a:srgbClr val="FFFF00"/>
                </a:solidFill>
                <a:latin typeface="Comic Sans MS" pitchFamily="66" charset="0"/>
              </a:rPr>
              <a:t>M. Oblicuo interno</a:t>
            </a:r>
          </a:p>
        </p:txBody>
      </p:sp>
      <p:sp>
        <p:nvSpPr>
          <p:cNvPr id="8" name="7 Rectángulo"/>
          <p:cNvSpPr/>
          <p:nvPr/>
        </p:nvSpPr>
        <p:spPr>
          <a:xfrm>
            <a:off x="6444208" y="2783266"/>
            <a:ext cx="2483767" cy="707886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ctr"/>
            <a:r>
              <a:rPr lang="es-ES" sz="2000" b="1" dirty="0">
                <a:solidFill>
                  <a:srgbClr val="FFFF00"/>
                </a:solidFill>
                <a:latin typeface="Comic Sans MS" pitchFamily="66" charset="0"/>
              </a:rPr>
              <a:t>M. Recto anterior del abdomen</a:t>
            </a:r>
          </a:p>
        </p:txBody>
      </p:sp>
      <p:sp>
        <p:nvSpPr>
          <p:cNvPr id="9" name="8 Rectángulo"/>
          <p:cNvSpPr/>
          <p:nvPr/>
        </p:nvSpPr>
        <p:spPr>
          <a:xfrm>
            <a:off x="6713983" y="4861520"/>
            <a:ext cx="1944216" cy="400110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ctr"/>
            <a:r>
              <a:rPr lang="es-ES" sz="2000" b="1" dirty="0">
                <a:solidFill>
                  <a:srgbClr val="FFFF00"/>
                </a:solidFill>
                <a:latin typeface="Comic Sans MS" pitchFamily="66" charset="0"/>
              </a:rPr>
              <a:t>M. Piramidal</a:t>
            </a:r>
          </a:p>
        </p:txBody>
      </p:sp>
      <p:cxnSp>
        <p:nvCxnSpPr>
          <p:cNvPr id="10" name="9 Conector recto de flecha"/>
          <p:cNvCxnSpPr/>
          <p:nvPr/>
        </p:nvCxnSpPr>
        <p:spPr>
          <a:xfrm>
            <a:off x="2627784" y="2595261"/>
            <a:ext cx="1009626" cy="847977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11 Conector recto de flecha"/>
          <p:cNvCxnSpPr>
            <a:stCxn id="8" idx="1"/>
          </p:cNvCxnSpPr>
          <p:nvPr/>
        </p:nvCxnSpPr>
        <p:spPr>
          <a:xfrm flipH="1">
            <a:off x="5293594" y="3137209"/>
            <a:ext cx="1150614" cy="70044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13 Conector recto de flecha"/>
          <p:cNvCxnSpPr/>
          <p:nvPr/>
        </p:nvCxnSpPr>
        <p:spPr>
          <a:xfrm flipH="1">
            <a:off x="5004048" y="5061575"/>
            <a:ext cx="1584176" cy="87228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7" name="16 Rectángulo"/>
          <p:cNvSpPr/>
          <p:nvPr/>
        </p:nvSpPr>
        <p:spPr>
          <a:xfrm>
            <a:off x="135068" y="320253"/>
            <a:ext cx="2679661" cy="70788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s-ES" sz="2000" b="1" dirty="0">
                <a:solidFill>
                  <a:schemeClr val="bg1"/>
                </a:solidFill>
                <a:latin typeface="Comic Sans MS" pitchFamily="66" charset="0"/>
              </a:rPr>
              <a:t>REGIÓN ANTEROLATERAL</a:t>
            </a:r>
          </a:p>
        </p:txBody>
      </p:sp>
    </p:spTree>
    <p:extLst>
      <p:ext uri="{BB962C8B-B14F-4D97-AF65-F5344CB8AC3E}">
        <p14:creationId xmlns:p14="http://schemas.microsoft.com/office/powerpoint/2010/main" val="36469133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/>
          <a:srcRect l="41943" t="28515" r="36817" b="22656"/>
          <a:stretch>
            <a:fillRect/>
          </a:stretch>
        </p:blipFill>
        <p:spPr bwMode="auto">
          <a:xfrm>
            <a:off x="2699792" y="161325"/>
            <a:ext cx="3816424" cy="6580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4AA89-3CB0-4A35-8CBA-F4513BBD6020}" type="slidenum">
              <a:rPr lang="es-ES" smtClean="0"/>
              <a:t>5</a:t>
            </a:fld>
            <a:endParaRPr lang="es-ES"/>
          </a:p>
        </p:txBody>
      </p:sp>
      <p:sp>
        <p:nvSpPr>
          <p:cNvPr id="7" name="6 Rectángulo"/>
          <p:cNvSpPr/>
          <p:nvPr/>
        </p:nvSpPr>
        <p:spPr>
          <a:xfrm>
            <a:off x="179512" y="2348880"/>
            <a:ext cx="1986441" cy="400110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r>
              <a:rPr lang="es-ES" sz="2000" b="1" dirty="0">
                <a:solidFill>
                  <a:srgbClr val="FFFF00"/>
                </a:solidFill>
                <a:latin typeface="Comic Sans MS" pitchFamily="66" charset="0"/>
              </a:rPr>
              <a:t>M. Transverso</a:t>
            </a:r>
          </a:p>
        </p:txBody>
      </p:sp>
      <p:cxnSp>
        <p:nvCxnSpPr>
          <p:cNvPr id="9" name="8 Conector recto de flecha"/>
          <p:cNvCxnSpPr/>
          <p:nvPr/>
        </p:nvCxnSpPr>
        <p:spPr>
          <a:xfrm>
            <a:off x="2252331" y="2560985"/>
            <a:ext cx="1311557" cy="845668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1" name="10 Rectángulo"/>
          <p:cNvSpPr/>
          <p:nvPr/>
        </p:nvSpPr>
        <p:spPr>
          <a:xfrm>
            <a:off x="135068" y="320253"/>
            <a:ext cx="2679661" cy="70788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s-ES" sz="2000" b="1" dirty="0">
                <a:solidFill>
                  <a:schemeClr val="bg1"/>
                </a:solidFill>
                <a:latin typeface="Comic Sans MS" pitchFamily="66" charset="0"/>
              </a:rPr>
              <a:t>REGIÓN ANTEROLATERAL</a:t>
            </a:r>
          </a:p>
        </p:txBody>
      </p:sp>
    </p:spTree>
    <p:extLst>
      <p:ext uri="{BB962C8B-B14F-4D97-AF65-F5344CB8AC3E}">
        <p14:creationId xmlns:p14="http://schemas.microsoft.com/office/powerpoint/2010/main" val="2963562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 l="38174" t="27750" r="33444" b="21794"/>
          <a:stretch>
            <a:fillRect/>
          </a:stretch>
        </p:blipFill>
        <p:spPr bwMode="auto">
          <a:xfrm>
            <a:off x="395536" y="219440"/>
            <a:ext cx="4680520" cy="6240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4AA89-3CB0-4A35-8CBA-F4513BBD6020}" type="slidenum">
              <a:rPr lang="es-ES" smtClean="0"/>
              <a:t>6</a:t>
            </a:fld>
            <a:endParaRPr lang="es-ES"/>
          </a:p>
        </p:txBody>
      </p:sp>
      <p:sp>
        <p:nvSpPr>
          <p:cNvPr id="7" name="6 Rectángulo"/>
          <p:cNvSpPr/>
          <p:nvPr/>
        </p:nvSpPr>
        <p:spPr>
          <a:xfrm>
            <a:off x="5220072" y="1340768"/>
            <a:ext cx="2699778" cy="400110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r>
              <a:rPr lang="es-ES" sz="2000" b="1" dirty="0">
                <a:solidFill>
                  <a:srgbClr val="FFFF00"/>
                </a:solidFill>
                <a:latin typeface="Comic Sans MS" pitchFamily="66" charset="0"/>
              </a:rPr>
              <a:t>M. Cuadrado lumbar</a:t>
            </a:r>
          </a:p>
        </p:txBody>
      </p:sp>
      <p:sp>
        <p:nvSpPr>
          <p:cNvPr id="8" name="7 Rectángulo"/>
          <p:cNvSpPr/>
          <p:nvPr/>
        </p:nvSpPr>
        <p:spPr>
          <a:xfrm>
            <a:off x="5215588" y="3791964"/>
            <a:ext cx="2146742" cy="400110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r>
              <a:rPr lang="es-ES" sz="2000" b="1" dirty="0">
                <a:solidFill>
                  <a:srgbClr val="FFFF00"/>
                </a:solidFill>
                <a:latin typeface="Comic Sans MS" pitchFamily="66" charset="0"/>
              </a:rPr>
              <a:t>M. Psoas mayor</a:t>
            </a:r>
          </a:p>
        </p:txBody>
      </p:sp>
      <p:sp>
        <p:nvSpPr>
          <p:cNvPr id="9" name="8 Rectángulo"/>
          <p:cNvSpPr/>
          <p:nvPr/>
        </p:nvSpPr>
        <p:spPr>
          <a:xfrm>
            <a:off x="5222000" y="2653643"/>
            <a:ext cx="2140330" cy="400110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r>
              <a:rPr lang="es-ES" sz="2000" b="1" dirty="0">
                <a:solidFill>
                  <a:srgbClr val="FFFF00"/>
                </a:solidFill>
                <a:latin typeface="Comic Sans MS" pitchFamily="66" charset="0"/>
              </a:rPr>
              <a:t>M. Psoas menor</a:t>
            </a:r>
          </a:p>
        </p:txBody>
      </p:sp>
      <p:cxnSp>
        <p:nvCxnSpPr>
          <p:cNvPr id="10" name="9 Conector recto de flecha"/>
          <p:cNvCxnSpPr/>
          <p:nvPr/>
        </p:nvCxnSpPr>
        <p:spPr>
          <a:xfrm flipH="1">
            <a:off x="3925442" y="1740878"/>
            <a:ext cx="1296558" cy="912765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11 Conector recto de flecha"/>
          <p:cNvCxnSpPr>
            <a:stCxn id="9" idx="1"/>
          </p:cNvCxnSpPr>
          <p:nvPr/>
        </p:nvCxnSpPr>
        <p:spPr>
          <a:xfrm flipH="1">
            <a:off x="3493394" y="2853698"/>
            <a:ext cx="1728606" cy="188004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13 Conector recto de flecha"/>
          <p:cNvCxnSpPr/>
          <p:nvPr/>
        </p:nvCxnSpPr>
        <p:spPr>
          <a:xfrm flipH="1" flipV="1">
            <a:off x="3347864" y="3681365"/>
            <a:ext cx="1728192" cy="310654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7" name="16 Rectángulo"/>
          <p:cNvSpPr/>
          <p:nvPr/>
        </p:nvSpPr>
        <p:spPr>
          <a:xfrm>
            <a:off x="5677972" y="167135"/>
            <a:ext cx="2232247" cy="707886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s-ES" sz="2000" b="1" dirty="0">
                <a:solidFill>
                  <a:schemeClr val="bg1"/>
                </a:solidFill>
                <a:latin typeface="Comic Sans MS" pitchFamily="66" charset="0"/>
              </a:rPr>
              <a:t>REGIÓN POSTERIOR</a:t>
            </a:r>
          </a:p>
        </p:txBody>
      </p:sp>
    </p:spTree>
    <p:extLst>
      <p:ext uri="{BB962C8B-B14F-4D97-AF65-F5344CB8AC3E}">
        <p14:creationId xmlns:p14="http://schemas.microsoft.com/office/powerpoint/2010/main" val="32861365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7143" b="27170"/>
          <a:stretch/>
        </p:blipFill>
        <p:spPr bwMode="auto">
          <a:xfrm>
            <a:off x="241030" y="555073"/>
            <a:ext cx="8641211" cy="52501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4AA89-3CB0-4A35-8CBA-F4513BBD6020}" type="slidenum">
              <a:rPr lang="es-ES" smtClean="0"/>
              <a:t>7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251265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A4AA89-3CB0-4A35-8CBA-F4513BBD6020}" type="slidenum">
              <a:rPr lang="es-ES" smtClean="0"/>
              <a:t>8</a:t>
            </a:fld>
            <a:endParaRPr lang="es-ES"/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/>
          <a:srcRect l="10291" t="13830" r="9954" b="10741"/>
          <a:stretch/>
        </p:blipFill>
        <p:spPr bwMode="auto">
          <a:xfrm>
            <a:off x="755576" y="764704"/>
            <a:ext cx="6984776" cy="4125462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  <a:effectLst/>
        </p:spPr>
      </p:pic>
      <p:sp>
        <p:nvSpPr>
          <p:cNvPr id="7" name="6 Rectángulo"/>
          <p:cNvSpPr/>
          <p:nvPr/>
        </p:nvSpPr>
        <p:spPr>
          <a:xfrm>
            <a:off x="4860032" y="836712"/>
            <a:ext cx="2483767" cy="40011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s-ES" sz="2000" b="1" dirty="0">
                <a:solidFill>
                  <a:schemeClr val="bg2"/>
                </a:solidFill>
                <a:latin typeface="Comic Sans MS" pitchFamily="66" charset="0"/>
              </a:rPr>
              <a:t>M. Recto anterior</a:t>
            </a:r>
          </a:p>
        </p:txBody>
      </p:sp>
      <p:sp>
        <p:nvSpPr>
          <p:cNvPr id="8" name="7 Rectángulo"/>
          <p:cNvSpPr/>
          <p:nvPr/>
        </p:nvSpPr>
        <p:spPr>
          <a:xfrm>
            <a:off x="5220072" y="1556792"/>
            <a:ext cx="2590774" cy="400110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r>
              <a:rPr lang="es-ES" sz="2000" b="1" dirty="0">
                <a:solidFill>
                  <a:srgbClr val="FFFF00"/>
                </a:solidFill>
                <a:latin typeface="Comic Sans MS" pitchFamily="66" charset="0"/>
              </a:rPr>
              <a:t>M. Oblicuo externo</a:t>
            </a:r>
          </a:p>
        </p:txBody>
      </p:sp>
      <p:sp>
        <p:nvSpPr>
          <p:cNvPr id="9" name="8 Rectángulo"/>
          <p:cNvSpPr/>
          <p:nvPr/>
        </p:nvSpPr>
        <p:spPr>
          <a:xfrm>
            <a:off x="5235174" y="2073157"/>
            <a:ext cx="2504212" cy="400110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r>
              <a:rPr lang="es-ES" sz="2000" b="1" dirty="0">
                <a:solidFill>
                  <a:srgbClr val="FFFF00"/>
                </a:solidFill>
                <a:latin typeface="Comic Sans MS" pitchFamily="66" charset="0"/>
              </a:rPr>
              <a:t>M. Oblicuo interno</a:t>
            </a:r>
          </a:p>
        </p:txBody>
      </p:sp>
      <p:sp>
        <p:nvSpPr>
          <p:cNvPr id="10" name="9 Rectángulo"/>
          <p:cNvSpPr/>
          <p:nvPr/>
        </p:nvSpPr>
        <p:spPr>
          <a:xfrm>
            <a:off x="5235174" y="2548935"/>
            <a:ext cx="1986441" cy="400110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r>
              <a:rPr lang="es-ES" sz="2000" b="1" dirty="0">
                <a:solidFill>
                  <a:srgbClr val="FFFF00"/>
                </a:solidFill>
                <a:latin typeface="Comic Sans MS" pitchFamily="66" charset="0"/>
              </a:rPr>
              <a:t>M. Transverso</a:t>
            </a:r>
          </a:p>
        </p:txBody>
      </p:sp>
      <p:sp>
        <p:nvSpPr>
          <p:cNvPr id="11" name="10 Rectángulo"/>
          <p:cNvSpPr/>
          <p:nvPr/>
        </p:nvSpPr>
        <p:spPr>
          <a:xfrm>
            <a:off x="4986510" y="3633538"/>
            <a:ext cx="2483767" cy="40011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s-ES" sz="2000" b="1" dirty="0">
                <a:solidFill>
                  <a:schemeClr val="bg2"/>
                </a:solidFill>
                <a:latin typeface="Comic Sans MS" pitchFamily="66" charset="0"/>
              </a:rPr>
              <a:t>M. Psoas mayor</a:t>
            </a:r>
          </a:p>
        </p:txBody>
      </p:sp>
      <p:sp>
        <p:nvSpPr>
          <p:cNvPr id="12" name="11 Rectángulo"/>
          <p:cNvSpPr/>
          <p:nvPr/>
        </p:nvSpPr>
        <p:spPr>
          <a:xfrm>
            <a:off x="4965169" y="4173003"/>
            <a:ext cx="2738950" cy="40011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s-ES" sz="2000" b="1" dirty="0">
                <a:solidFill>
                  <a:schemeClr val="bg2"/>
                </a:solidFill>
                <a:latin typeface="Comic Sans MS" pitchFamily="66" charset="0"/>
              </a:rPr>
              <a:t>M. Cuadrado lumbar</a:t>
            </a:r>
          </a:p>
        </p:txBody>
      </p:sp>
      <p:cxnSp>
        <p:nvCxnSpPr>
          <p:cNvPr id="13" name="12 Conector recto de flecha"/>
          <p:cNvCxnSpPr/>
          <p:nvPr/>
        </p:nvCxnSpPr>
        <p:spPr>
          <a:xfrm flipV="1">
            <a:off x="3239343" y="1036768"/>
            <a:ext cx="1620689" cy="100026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16 Conector recto de flecha"/>
          <p:cNvCxnSpPr/>
          <p:nvPr/>
        </p:nvCxnSpPr>
        <p:spPr>
          <a:xfrm>
            <a:off x="4860032" y="1757568"/>
            <a:ext cx="360040" cy="0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18 Conector recto de flecha"/>
          <p:cNvCxnSpPr/>
          <p:nvPr/>
        </p:nvCxnSpPr>
        <p:spPr>
          <a:xfrm flipV="1">
            <a:off x="4917690" y="2270889"/>
            <a:ext cx="281569" cy="2323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20 Conector recto de flecha"/>
          <p:cNvCxnSpPr/>
          <p:nvPr/>
        </p:nvCxnSpPr>
        <p:spPr>
          <a:xfrm>
            <a:off x="4860032" y="2627381"/>
            <a:ext cx="339227" cy="0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22 Conector recto de flecha"/>
          <p:cNvCxnSpPr/>
          <p:nvPr/>
        </p:nvCxnSpPr>
        <p:spPr>
          <a:xfrm>
            <a:off x="3851920" y="4033082"/>
            <a:ext cx="1065770" cy="339976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24 Conector recto de flecha"/>
          <p:cNvCxnSpPr/>
          <p:nvPr/>
        </p:nvCxnSpPr>
        <p:spPr>
          <a:xfrm>
            <a:off x="3041576" y="3457018"/>
            <a:ext cx="1818456" cy="376575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9" name="28 Conector recto de flecha"/>
          <p:cNvCxnSpPr/>
          <p:nvPr/>
        </p:nvCxnSpPr>
        <p:spPr>
          <a:xfrm>
            <a:off x="3041575" y="4273029"/>
            <a:ext cx="1" cy="1100187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1" name="30 Rectángulo"/>
          <p:cNvSpPr/>
          <p:nvPr/>
        </p:nvSpPr>
        <p:spPr>
          <a:xfrm>
            <a:off x="1715528" y="5373216"/>
            <a:ext cx="3047629" cy="400110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r>
              <a:rPr lang="es-ES" sz="2000" b="1" dirty="0">
                <a:solidFill>
                  <a:srgbClr val="FFFF00"/>
                </a:solidFill>
                <a:latin typeface="Comic Sans MS" pitchFamily="66" charset="0"/>
              </a:rPr>
              <a:t>Músculos de la columna</a:t>
            </a:r>
          </a:p>
        </p:txBody>
      </p:sp>
    </p:spTree>
    <p:extLst>
      <p:ext uri="{BB962C8B-B14F-4D97-AF65-F5344CB8AC3E}">
        <p14:creationId xmlns:p14="http://schemas.microsoft.com/office/powerpoint/2010/main" val="36316931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A481B-75BE-465D-AB1F-675F70DFB33D}" type="slidenum">
              <a:rPr lang="es-ES" smtClean="0"/>
              <a:t>9</a:t>
            </a:fld>
            <a:endParaRPr lang="es-ES"/>
          </a:p>
        </p:txBody>
      </p:sp>
      <p:sp>
        <p:nvSpPr>
          <p:cNvPr id="6" name="5 Rectángulo"/>
          <p:cNvSpPr/>
          <p:nvPr/>
        </p:nvSpPr>
        <p:spPr>
          <a:xfrm>
            <a:off x="755576" y="306325"/>
            <a:ext cx="7560840" cy="46166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s-ES" sz="2400" b="1" dirty="0">
                <a:solidFill>
                  <a:schemeClr val="bg1"/>
                </a:solidFill>
                <a:latin typeface="Comic Sans MS" pitchFamily="66" charset="0"/>
              </a:rPr>
              <a:t>MÚSCULO RECTO ANTERIOR DEL ABDOMEN</a:t>
            </a:r>
          </a:p>
        </p:txBody>
      </p:sp>
      <p:sp>
        <p:nvSpPr>
          <p:cNvPr id="7" name="6 Rectángulo"/>
          <p:cNvSpPr/>
          <p:nvPr/>
        </p:nvSpPr>
        <p:spPr>
          <a:xfrm>
            <a:off x="2411760" y="806264"/>
            <a:ext cx="336983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s-ES" sz="2000" b="1" dirty="0">
                <a:latin typeface="Comic Sans MS" pitchFamily="66" charset="0"/>
              </a:rPr>
              <a:t>Recto mayor del abdomen</a:t>
            </a:r>
          </a:p>
        </p:txBody>
      </p:sp>
      <p:pic>
        <p:nvPicPr>
          <p:cNvPr id="8" name="Picture 5" descr="Fig"/>
          <p:cNvPicPr>
            <a:picLocks noChangeAspect="1" noChangeArrowheads="1"/>
          </p:cNvPicPr>
          <p:nvPr/>
        </p:nvPicPr>
        <p:blipFill>
          <a:blip r:embed="rId2" cstate="print"/>
          <a:srcRect r="2128"/>
          <a:stretch>
            <a:fillRect/>
          </a:stretch>
        </p:blipFill>
        <p:spPr>
          <a:xfrm>
            <a:off x="323528" y="1206374"/>
            <a:ext cx="3240360" cy="5540727"/>
          </a:xfrm>
          <a:prstGeom prst="rect">
            <a:avLst/>
          </a:prstGeom>
          <a:noFill/>
          <a:ln/>
        </p:spPr>
      </p:pic>
      <p:sp>
        <p:nvSpPr>
          <p:cNvPr id="10" name="9 Rectángulo"/>
          <p:cNvSpPr/>
          <p:nvPr/>
        </p:nvSpPr>
        <p:spPr>
          <a:xfrm>
            <a:off x="3923928" y="1433651"/>
            <a:ext cx="307167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s-ES" sz="2000" b="1" dirty="0">
                <a:solidFill>
                  <a:srgbClr val="00FFFF"/>
                </a:solidFill>
                <a:latin typeface="Comic Sans MS" pitchFamily="66" charset="0"/>
              </a:rPr>
              <a:t>Inserciones superiores:</a:t>
            </a:r>
            <a:endParaRPr lang="es-PY" sz="2000" dirty="0">
              <a:solidFill>
                <a:srgbClr val="00FFFF"/>
              </a:solidFill>
              <a:latin typeface="Comic Sans MS" pitchFamily="66" charset="0"/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3923928" y="1863979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lvl="0" indent="-285750">
              <a:buFont typeface="Wingdings" pitchFamily="2" charset="2"/>
              <a:buChar char="§"/>
            </a:pPr>
            <a:r>
              <a:rPr lang="es-ES" b="1" dirty="0">
                <a:solidFill>
                  <a:srgbClr val="FF99FF"/>
                </a:solidFill>
                <a:latin typeface="Comic Sans MS" pitchFamily="66" charset="0"/>
              </a:rPr>
              <a:t>lengüeta lateral: </a:t>
            </a:r>
            <a:r>
              <a:rPr lang="es-ES" b="1" dirty="0">
                <a:latin typeface="Comic Sans MS" pitchFamily="66" charset="0"/>
              </a:rPr>
              <a:t>borde inferior </a:t>
            </a:r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CC5</a:t>
            </a:r>
            <a:endParaRPr lang="es-PY" b="1" dirty="0">
              <a:solidFill>
                <a:srgbClr val="FFFF00"/>
              </a:solidFill>
              <a:latin typeface="Comic Sans MS" pitchFamily="66" charset="0"/>
            </a:endParaRPr>
          </a:p>
          <a:p>
            <a:pPr marL="285750" lvl="0" indent="-285750">
              <a:buFont typeface="Wingdings" pitchFamily="2" charset="2"/>
              <a:buChar char="§"/>
            </a:pPr>
            <a:r>
              <a:rPr lang="es-ES" b="1" dirty="0">
                <a:solidFill>
                  <a:srgbClr val="FF99FF"/>
                </a:solidFill>
                <a:latin typeface="Comic Sans MS" pitchFamily="66" charset="0"/>
              </a:rPr>
              <a:t>lengüeta media: </a:t>
            </a:r>
            <a:r>
              <a:rPr lang="es-ES" b="1" dirty="0">
                <a:latin typeface="Comic Sans MS" pitchFamily="66" charset="0"/>
              </a:rPr>
              <a:t>borde inferior </a:t>
            </a:r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CC6</a:t>
            </a:r>
            <a:endParaRPr lang="es-PY" b="1" dirty="0">
              <a:solidFill>
                <a:srgbClr val="FFFF00"/>
              </a:solidFill>
              <a:latin typeface="Comic Sans MS" pitchFamily="66" charset="0"/>
            </a:endParaRPr>
          </a:p>
          <a:p>
            <a:pPr marL="285750" lvl="0" indent="-285750">
              <a:buFont typeface="Wingdings" pitchFamily="2" charset="2"/>
              <a:buChar char="§"/>
            </a:pPr>
            <a:r>
              <a:rPr lang="es-ES" b="1" dirty="0">
                <a:solidFill>
                  <a:srgbClr val="FF99FF"/>
                </a:solidFill>
                <a:latin typeface="Comic Sans MS" pitchFamily="66" charset="0"/>
              </a:rPr>
              <a:t>lengüeta medial: </a:t>
            </a:r>
            <a:r>
              <a:rPr lang="es-ES" b="1" dirty="0">
                <a:latin typeface="Comic Sans MS" pitchFamily="66" charset="0"/>
              </a:rPr>
              <a:t>borde inferior </a:t>
            </a:r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CC7 y apófisis xifoides</a:t>
            </a:r>
          </a:p>
        </p:txBody>
      </p:sp>
      <p:sp>
        <p:nvSpPr>
          <p:cNvPr id="12" name="11 Rectángulo"/>
          <p:cNvSpPr/>
          <p:nvPr/>
        </p:nvSpPr>
        <p:spPr>
          <a:xfrm>
            <a:off x="3915710" y="3356992"/>
            <a:ext cx="229421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s-ES" sz="2000" b="1" dirty="0">
                <a:solidFill>
                  <a:srgbClr val="00FFFF"/>
                </a:solidFill>
                <a:latin typeface="Comic Sans MS" pitchFamily="66" charset="0"/>
              </a:rPr>
              <a:t>Cuerpo muscular:</a:t>
            </a:r>
            <a:endParaRPr lang="es-PY" sz="2000" dirty="0">
              <a:solidFill>
                <a:srgbClr val="00FFFF"/>
              </a:solidFill>
              <a:latin typeface="Comic Sans MS" pitchFamily="66" charset="0"/>
            </a:endParaRPr>
          </a:p>
        </p:txBody>
      </p:sp>
      <p:sp>
        <p:nvSpPr>
          <p:cNvPr id="13" name="12 Rectángulo"/>
          <p:cNvSpPr/>
          <p:nvPr/>
        </p:nvSpPr>
        <p:spPr>
          <a:xfrm>
            <a:off x="3923928" y="3842823"/>
            <a:ext cx="4572000" cy="830997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sz="1600" b="1" dirty="0">
                <a:latin typeface="Comic Sans MS" pitchFamily="66" charset="0"/>
              </a:rPr>
              <a:t>Interrumpido por </a:t>
            </a:r>
            <a:r>
              <a:rPr lang="es-ES" sz="1600" b="1" dirty="0">
                <a:solidFill>
                  <a:srgbClr val="FFFF00"/>
                </a:solidFill>
                <a:latin typeface="Comic Sans MS" pitchFamily="66" charset="0"/>
              </a:rPr>
              <a:t>intersecciones tendinosas</a:t>
            </a:r>
            <a:r>
              <a:rPr lang="es-ES" sz="1600" b="1" dirty="0">
                <a:latin typeface="Comic Sans MS" pitchFamily="66" charset="0"/>
              </a:rPr>
              <a:t>, en número de 3 a 4, una a la altura del ombligo, dos por encima y una por debajo.</a:t>
            </a:r>
            <a:endParaRPr lang="es-PY" sz="1600" b="1" dirty="0">
              <a:latin typeface="Comic Sans MS" pitchFamily="66" charset="0"/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3923928" y="4869160"/>
            <a:ext cx="247696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s-ES" sz="2000" b="1" dirty="0">
                <a:solidFill>
                  <a:srgbClr val="00FFFF"/>
                </a:solidFill>
                <a:latin typeface="Comic Sans MS" pitchFamily="66" charset="0"/>
              </a:rPr>
              <a:t>Inserción inferior:</a:t>
            </a:r>
            <a:endParaRPr lang="es-PY" sz="2000" dirty="0">
              <a:solidFill>
                <a:srgbClr val="00FFFF"/>
              </a:solidFill>
              <a:latin typeface="Comic Sans MS" pitchFamily="66" charset="0"/>
            </a:endParaRPr>
          </a:p>
        </p:txBody>
      </p:sp>
      <p:sp>
        <p:nvSpPr>
          <p:cNvPr id="15" name="14 Rectángulo"/>
          <p:cNvSpPr/>
          <p:nvPr/>
        </p:nvSpPr>
        <p:spPr>
          <a:xfrm>
            <a:off x="3980402" y="5357014"/>
            <a:ext cx="469605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s-ES" b="1" dirty="0">
                <a:latin typeface="Comic Sans MS" pitchFamily="66" charset="0"/>
              </a:rPr>
              <a:t>Por medio de un tendón en el </a:t>
            </a:r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cuerpo del pubis</a:t>
            </a:r>
            <a:r>
              <a:rPr lang="es-ES" b="1" dirty="0">
                <a:latin typeface="Comic Sans MS" pitchFamily="66" charset="0"/>
              </a:rPr>
              <a:t>, entre la espina y la sínfisis</a:t>
            </a:r>
          </a:p>
        </p:txBody>
      </p:sp>
    </p:spTree>
    <p:extLst>
      <p:ext uri="{BB962C8B-B14F-4D97-AF65-F5344CB8AC3E}">
        <p14:creationId xmlns:p14="http://schemas.microsoft.com/office/powerpoint/2010/main" val="35528387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Usuario.PARTICUL-29ADE8\Mis documentos\Mis escaneos\escanear097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3297" t="3735" r="3297" b="4129"/>
          <a:stretch>
            <a:fillRect/>
          </a:stretch>
        </p:blipFill>
        <p:spPr bwMode="auto">
          <a:xfrm>
            <a:off x="611560" y="116632"/>
            <a:ext cx="7560840" cy="6582379"/>
          </a:xfrm>
          <a:prstGeom prst="rect">
            <a:avLst/>
          </a:prstGeom>
          <a:noFill/>
        </p:spPr>
      </p:pic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57510-DBCA-4384-A0FC-E649B3CD6D1D}" type="slidenum">
              <a:rPr lang="es-ES" smtClean="0"/>
              <a:pPr/>
              <a:t>10</a:t>
            </a:fld>
            <a:endParaRPr lang="es-ES"/>
          </a:p>
        </p:txBody>
      </p:sp>
      <p:sp>
        <p:nvSpPr>
          <p:cNvPr id="2" name="1 Rectángulo redondeado"/>
          <p:cNvSpPr/>
          <p:nvPr/>
        </p:nvSpPr>
        <p:spPr>
          <a:xfrm>
            <a:off x="6084168" y="332656"/>
            <a:ext cx="1872208" cy="1296144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Rectángulo redondeado"/>
          <p:cNvSpPr/>
          <p:nvPr/>
        </p:nvSpPr>
        <p:spPr>
          <a:xfrm>
            <a:off x="5508104" y="5661248"/>
            <a:ext cx="1512168" cy="1008112"/>
          </a:xfrm>
          <a:prstGeom prst="roundRect">
            <a:avLst/>
          </a:prstGeom>
          <a:noFill/>
          <a:ln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Rectángulo redondeado"/>
          <p:cNvSpPr/>
          <p:nvPr/>
        </p:nvSpPr>
        <p:spPr>
          <a:xfrm>
            <a:off x="6264188" y="2534461"/>
            <a:ext cx="1872208" cy="432048"/>
          </a:xfrm>
          <a:prstGeom prst="roundRect">
            <a:avLst/>
          </a:prstGeom>
          <a:noFill/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926290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A481B-75BE-465D-AB1F-675F70DFB33D}" type="slidenum">
              <a:rPr lang="es-ES" smtClean="0"/>
              <a:t>11</a:t>
            </a:fld>
            <a:endParaRPr lang="es-E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303" t="20580" r="37143" b="38145"/>
          <a:stretch/>
        </p:blipFill>
        <p:spPr bwMode="auto">
          <a:xfrm>
            <a:off x="5148064" y="771809"/>
            <a:ext cx="3685222" cy="42988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 descr="http://www.mirevistamedica.net/images/ABDOMEN%20IMAGEN/70020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82"/>
          <a:stretch/>
        </p:blipFill>
        <p:spPr bwMode="auto">
          <a:xfrm>
            <a:off x="323528" y="764704"/>
            <a:ext cx="4360048" cy="4298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22220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A481B-75BE-465D-AB1F-675F70DFB33D}" type="slidenum">
              <a:rPr lang="es-ES" smtClean="0"/>
              <a:t>12</a:t>
            </a:fld>
            <a:endParaRPr lang="es-ES"/>
          </a:p>
        </p:txBody>
      </p:sp>
      <p:sp>
        <p:nvSpPr>
          <p:cNvPr id="6" name="5 Rectángulo"/>
          <p:cNvSpPr/>
          <p:nvPr/>
        </p:nvSpPr>
        <p:spPr>
          <a:xfrm>
            <a:off x="497034" y="272523"/>
            <a:ext cx="18325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s-ES" sz="2400" b="1" dirty="0">
                <a:latin typeface="Comic Sans MS" pitchFamily="66" charset="0"/>
              </a:rPr>
              <a:t>Relaciones:</a:t>
            </a:r>
            <a:endParaRPr lang="es-PY" sz="2400" dirty="0">
              <a:latin typeface="Comic Sans MS" pitchFamily="66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258238" y="1340768"/>
            <a:ext cx="3511624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buFont typeface="Wingdings" pitchFamily="2" charset="2"/>
              <a:buChar char="§"/>
            </a:pPr>
            <a:r>
              <a:rPr lang="es-ES" sz="2000" b="1" dirty="0">
                <a:latin typeface="Comic Sans MS" pitchFamily="66" charset="0"/>
              </a:rPr>
              <a:t>Es un músculo superficial</a:t>
            </a:r>
          </a:p>
          <a:p>
            <a:pPr lvl="0"/>
            <a:endParaRPr lang="es-ES" sz="2000" b="1" dirty="0">
              <a:latin typeface="Comic Sans MS" pitchFamily="66" charset="0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es-ES" sz="2000" b="1" dirty="0">
                <a:latin typeface="Comic Sans MS" pitchFamily="66" charset="0"/>
              </a:rPr>
              <a:t>Está rodeado por una </a:t>
            </a:r>
            <a:r>
              <a:rPr lang="es-ES" sz="2000" b="1" dirty="0">
                <a:solidFill>
                  <a:srgbClr val="FFFF00"/>
                </a:solidFill>
                <a:latin typeface="Comic Sans MS" pitchFamily="66" charset="0"/>
              </a:rPr>
              <a:t>vaina</a:t>
            </a:r>
            <a:r>
              <a:rPr lang="es-ES" sz="2000" b="1" dirty="0">
                <a:latin typeface="Comic Sans MS" pitchFamily="66" charset="0"/>
              </a:rPr>
              <a:t> donde convergen las </a:t>
            </a:r>
            <a:r>
              <a:rPr lang="es-ES" sz="2000" b="1" dirty="0">
                <a:solidFill>
                  <a:srgbClr val="FF99FF"/>
                </a:solidFill>
                <a:latin typeface="Comic Sans MS" pitchFamily="66" charset="0"/>
              </a:rPr>
              <a:t>aponeurosis de los 3 músculos anchos</a:t>
            </a:r>
          </a:p>
          <a:p>
            <a:endParaRPr lang="es-ES" sz="2000" b="1" dirty="0">
              <a:latin typeface="Comic Sans MS" pitchFamily="66" charset="0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es-ES" sz="2000" b="1" dirty="0">
                <a:latin typeface="Comic Sans MS" pitchFamily="66" charset="0"/>
              </a:rPr>
              <a:t>Las vainas de los dos rectos se unen </a:t>
            </a:r>
            <a:r>
              <a:rPr lang="es-ES" sz="2000" b="1" dirty="0">
                <a:solidFill>
                  <a:srgbClr val="FF99FF"/>
                </a:solidFill>
                <a:latin typeface="Comic Sans MS" pitchFamily="66" charset="0"/>
              </a:rPr>
              <a:t>en la línea mediana </a:t>
            </a:r>
            <a:r>
              <a:rPr lang="es-ES" sz="2000" b="1" dirty="0">
                <a:latin typeface="Comic Sans MS" pitchFamily="66" charset="0"/>
              </a:rPr>
              <a:t>y forman la </a:t>
            </a:r>
            <a:r>
              <a:rPr lang="es-ES" sz="2000" b="1" dirty="0">
                <a:solidFill>
                  <a:srgbClr val="FFFF00"/>
                </a:solidFill>
                <a:latin typeface="Comic Sans MS" pitchFamily="66" charset="0"/>
              </a:rPr>
              <a:t>línea alba</a:t>
            </a:r>
          </a:p>
          <a:p>
            <a:pPr marL="342900" lvl="0" indent="-342900">
              <a:buFont typeface="Wingdings" pitchFamily="2" charset="2"/>
              <a:buChar char="§"/>
            </a:pPr>
            <a:endParaRPr lang="es-ES" sz="2000" b="1" dirty="0">
              <a:latin typeface="Comic Sans MS" pitchFamily="66" charset="0"/>
            </a:endParaRPr>
          </a:p>
        </p:txBody>
      </p:sp>
      <p:pic>
        <p:nvPicPr>
          <p:cNvPr id="9" name="Picture 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4420" y="503355"/>
            <a:ext cx="4334217" cy="56557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9 Rectángulo"/>
          <p:cNvSpPr/>
          <p:nvPr/>
        </p:nvSpPr>
        <p:spPr>
          <a:xfrm>
            <a:off x="7308304" y="2636912"/>
            <a:ext cx="1710725" cy="338554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pPr algn="ctr"/>
            <a:r>
              <a:rPr lang="es-ES" sz="1600" b="1" dirty="0">
                <a:solidFill>
                  <a:srgbClr val="FFFF00"/>
                </a:solidFill>
                <a:latin typeface="Comic Sans MS" pitchFamily="66" charset="0"/>
              </a:rPr>
              <a:t>Vaina del recto</a:t>
            </a:r>
            <a:endParaRPr lang="es-ES" sz="1600" dirty="0"/>
          </a:p>
        </p:txBody>
      </p:sp>
      <p:sp>
        <p:nvSpPr>
          <p:cNvPr id="11" name="10 Rectángulo"/>
          <p:cNvSpPr/>
          <p:nvPr/>
        </p:nvSpPr>
        <p:spPr>
          <a:xfrm>
            <a:off x="5652120" y="5685348"/>
            <a:ext cx="1188146" cy="338554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r>
              <a:rPr lang="es-ES" sz="1600" b="1" dirty="0">
                <a:solidFill>
                  <a:srgbClr val="FFFF00"/>
                </a:solidFill>
                <a:latin typeface="Comic Sans MS" pitchFamily="66" charset="0"/>
              </a:rPr>
              <a:t>Línea alba</a:t>
            </a:r>
            <a:endParaRPr lang="es-ES" sz="1600" dirty="0"/>
          </a:p>
        </p:txBody>
      </p:sp>
      <p:cxnSp>
        <p:nvCxnSpPr>
          <p:cNvPr id="12" name="11 Conector recto de flecha"/>
          <p:cNvCxnSpPr/>
          <p:nvPr/>
        </p:nvCxnSpPr>
        <p:spPr>
          <a:xfrm flipH="1">
            <a:off x="6624737" y="2806189"/>
            <a:ext cx="683567" cy="1054859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13 Conector recto de flecha"/>
          <p:cNvCxnSpPr/>
          <p:nvPr/>
        </p:nvCxnSpPr>
        <p:spPr>
          <a:xfrm flipV="1">
            <a:off x="6246193" y="4797152"/>
            <a:ext cx="0" cy="888196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902569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565B5-2845-4D68-85B3-8682D45C7147}" type="slidenum">
              <a:rPr lang="es-PY" smtClean="0"/>
              <a:pPr/>
              <a:t>13</a:t>
            </a:fld>
            <a:endParaRPr lang="es-PY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/>
          <a:srcRect l="41943" t="35963" r="36817" b="27622"/>
          <a:stretch>
            <a:fillRect/>
          </a:stretch>
        </p:blipFill>
        <p:spPr bwMode="auto">
          <a:xfrm>
            <a:off x="323528" y="332654"/>
            <a:ext cx="3528392" cy="4536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/>
          <a:srcRect l="38825" t="19703" r="32306" b="11956"/>
          <a:stretch>
            <a:fillRect/>
          </a:stretch>
        </p:blipFill>
        <p:spPr bwMode="auto">
          <a:xfrm>
            <a:off x="4895234" y="235243"/>
            <a:ext cx="3493190" cy="48453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3 Rectángulo"/>
          <p:cNvSpPr/>
          <p:nvPr/>
        </p:nvSpPr>
        <p:spPr>
          <a:xfrm>
            <a:off x="899592" y="5085184"/>
            <a:ext cx="669674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s-ES" b="1" dirty="0">
                <a:solidFill>
                  <a:srgbClr val="00FFFF"/>
                </a:solidFill>
                <a:latin typeface="Comic Sans MS" pitchFamily="66" charset="0"/>
              </a:rPr>
              <a:t>Por detrás </a:t>
            </a:r>
            <a:r>
              <a:rPr lang="es-ES" b="1" dirty="0">
                <a:latin typeface="Comic Sans MS" pitchFamily="66" charset="0"/>
              </a:rPr>
              <a:t>del recto anterior transcurre la </a:t>
            </a:r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arteria epigástrica inferior </a:t>
            </a:r>
            <a:r>
              <a:rPr lang="es-ES" b="1" dirty="0">
                <a:latin typeface="Comic Sans MS" pitchFamily="66" charset="0"/>
              </a:rPr>
              <a:t>(rama de la arteria ilíaca externa). Esta arteria se anastomosa con la </a:t>
            </a:r>
            <a:r>
              <a:rPr lang="es-ES" b="1" dirty="0">
                <a:solidFill>
                  <a:srgbClr val="FF99FF"/>
                </a:solidFill>
                <a:latin typeface="Comic Sans MS" pitchFamily="66" charset="0"/>
              </a:rPr>
              <a:t>arteria epigástrica superior</a:t>
            </a:r>
            <a:r>
              <a:rPr lang="es-ES" b="1" dirty="0">
                <a:latin typeface="Comic Sans MS" pitchFamily="66" charset="0"/>
              </a:rPr>
              <a:t> (rama de la torácica interna) a nivel del ombligo.</a:t>
            </a:r>
            <a:endParaRPr lang="es-PY" b="1" dirty="0">
              <a:latin typeface="Comic Sans MS" pitchFamily="66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3491880" y="2852936"/>
            <a:ext cx="2132397" cy="584775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ctr"/>
            <a:r>
              <a:rPr lang="es-ES" sz="1600" b="1" dirty="0">
                <a:solidFill>
                  <a:srgbClr val="FFFF00"/>
                </a:solidFill>
                <a:latin typeface="Comic Sans MS" pitchFamily="66" charset="0"/>
              </a:rPr>
              <a:t>Arteria epigástrica inferior</a:t>
            </a:r>
            <a:endParaRPr lang="es-ES" sz="1600" dirty="0"/>
          </a:p>
        </p:txBody>
      </p:sp>
      <p:sp>
        <p:nvSpPr>
          <p:cNvPr id="10" name="9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cxnSp>
        <p:nvCxnSpPr>
          <p:cNvPr id="12" name="11 Conector recto de flecha"/>
          <p:cNvCxnSpPr/>
          <p:nvPr/>
        </p:nvCxnSpPr>
        <p:spPr>
          <a:xfrm flipH="1" flipV="1">
            <a:off x="2195737" y="3128482"/>
            <a:ext cx="1296143" cy="16841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13 Conector recto de flecha"/>
          <p:cNvCxnSpPr>
            <a:stCxn id="9" idx="3"/>
          </p:cNvCxnSpPr>
          <p:nvPr/>
        </p:nvCxnSpPr>
        <p:spPr>
          <a:xfrm>
            <a:off x="5624277" y="3145324"/>
            <a:ext cx="629721" cy="188294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14 Rectángulo"/>
          <p:cNvSpPr/>
          <p:nvPr/>
        </p:nvSpPr>
        <p:spPr>
          <a:xfrm>
            <a:off x="539552" y="4561676"/>
            <a:ext cx="1404552" cy="307777"/>
          </a:xfrm>
          <a:prstGeom prst="rect">
            <a:avLst/>
          </a:prstGeom>
          <a:solidFill>
            <a:schemeClr val="tx1"/>
          </a:solidFill>
          <a:ln>
            <a:solidFill>
              <a:srgbClr val="00FF00"/>
            </a:solidFill>
          </a:ln>
        </p:spPr>
        <p:txBody>
          <a:bodyPr wrap="none">
            <a:spAutoFit/>
          </a:bodyPr>
          <a:lstStyle/>
          <a:p>
            <a:r>
              <a:rPr lang="es-ES" sz="1400" b="1" dirty="0">
                <a:solidFill>
                  <a:schemeClr val="bg1"/>
                </a:solidFill>
                <a:latin typeface="Comic Sans MS" pitchFamily="66" charset="0"/>
              </a:rPr>
              <a:t>Vista anterior</a:t>
            </a:r>
            <a:endParaRPr lang="es-ES" sz="1400" dirty="0">
              <a:solidFill>
                <a:schemeClr val="bg1"/>
              </a:solidFill>
            </a:endParaRPr>
          </a:p>
        </p:txBody>
      </p:sp>
      <p:sp>
        <p:nvSpPr>
          <p:cNvPr id="17" name="16 Rectángulo"/>
          <p:cNvSpPr/>
          <p:nvPr/>
        </p:nvSpPr>
        <p:spPr>
          <a:xfrm>
            <a:off x="5939137" y="4705240"/>
            <a:ext cx="1489510" cy="307777"/>
          </a:xfrm>
          <a:prstGeom prst="rect">
            <a:avLst/>
          </a:prstGeom>
          <a:solidFill>
            <a:schemeClr val="tx1"/>
          </a:solidFill>
          <a:ln>
            <a:solidFill>
              <a:srgbClr val="00FF00"/>
            </a:solidFill>
          </a:ln>
        </p:spPr>
        <p:txBody>
          <a:bodyPr wrap="none">
            <a:spAutoFit/>
          </a:bodyPr>
          <a:lstStyle/>
          <a:p>
            <a:r>
              <a:rPr lang="es-ES" sz="1400" b="1" dirty="0">
                <a:solidFill>
                  <a:schemeClr val="bg1"/>
                </a:solidFill>
                <a:latin typeface="Comic Sans MS" pitchFamily="66" charset="0"/>
              </a:rPr>
              <a:t>Vista posterior</a:t>
            </a:r>
            <a:endParaRPr lang="es-E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73038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1684" y="648115"/>
            <a:ext cx="3560061" cy="49074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5976" y="568429"/>
            <a:ext cx="3312368" cy="5367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57510-DBCA-4384-A0FC-E649B3CD6D1D}" type="slidenum">
              <a:rPr lang="es-ES" smtClean="0"/>
              <a:pPr/>
              <a:t>14</a:t>
            </a:fld>
            <a:endParaRPr lang="es-ES"/>
          </a:p>
        </p:txBody>
      </p:sp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Rectángulo"/>
          <p:cNvSpPr/>
          <p:nvPr/>
        </p:nvSpPr>
        <p:spPr>
          <a:xfrm>
            <a:off x="323528" y="957269"/>
            <a:ext cx="1710725" cy="338554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pPr algn="ctr"/>
            <a:r>
              <a:rPr lang="es-ES" sz="1600" b="1" dirty="0">
                <a:solidFill>
                  <a:srgbClr val="FFFF00"/>
                </a:solidFill>
                <a:latin typeface="Comic Sans MS" pitchFamily="66" charset="0"/>
              </a:rPr>
              <a:t>Vaina del recto</a:t>
            </a:r>
            <a:endParaRPr lang="es-ES" sz="1600" dirty="0"/>
          </a:p>
        </p:txBody>
      </p:sp>
      <p:sp>
        <p:nvSpPr>
          <p:cNvPr id="9" name="8 Rectángulo"/>
          <p:cNvSpPr/>
          <p:nvPr/>
        </p:nvSpPr>
        <p:spPr>
          <a:xfrm>
            <a:off x="7078247" y="4509120"/>
            <a:ext cx="2022609" cy="523220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ctr"/>
            <a:r>
              <a:rPr lang="es-ES" sz="1400" b="1" dirty="0">
                <a:solidFill>
                  <a:srgbClr val="FFFF00"/>
                </a:solidFill>
                <a:latin typeface="Comic Sans MS" pitchFamily="66" charset="0"/>
              </a:rPr>
              <a:t>Arteria epigástrica inferior</a:t>
            </a:r>
            <a:endParaRPr lang="es-ES" sz="1400" dirty="0"/>
          </a:p>
        </p:txBody>
      </p:sp>
      <p:sp>
        <p:nvSpPr>
          <p:cNvPr id="10" name="9 Rectángulo"/>
          <p:cNvSpPr/>
          <p:nvPr/>
        </p:nvSpPr>
        <p:spPr>
          <a:xfrm>
            <a:off x="7092280" y="1319282"/>
            <a:ext cx="1878593" cy="523220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ctr"/>
            <a:r>
              <a:rPr lang="es-ES" sz="1400" b="1" dirty="0">
                <a:solidFill>
                  <a:srgbClr val="FFFF00"/>
                </a:solidFill>
                <a:latin typeface="Comic Sans MS" pitchFamily="66" charset="0"/>
              </a:rPr>
              <a:t>Arteria epigástrica superior</a:t>
            </a:r>
            <a:endParaRPr lang="es-ES" sz="1400" dirty="0"/>
          </a:p>
        </p:txBody>
      </p:sp>
      <p:cxnSp>
        <p:nvCxnSpPr>
          <p:cNvPr id="11" name="10 Conector recto de flecha"/>
          <p:cNvCxnSpPr/>
          <p:nvPr/>
        </p:nvCxnSpPr>
        <p:spPr>
          <a:xfrm>
            <a:off x="1125148" y="1319282"/>
            <a:ext cx="629721" cy="1821686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11 Conector recto de flecha"/>
          <p:cNvCxnSpPr/>
          <p:nvPr/>
        </p:nvCxnSpPr>
        <p:spPr>
          <a:xfrm flipH="1">
            <a:off x="6372200" y="1700808"/>
            <a:ext cx="706048" cy="1440160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15 Conector recto de flecha"/>
          <p:cNvCxnSpPr/>
          <p:nvPr/>
        </p:nvCxnSpPr>
        <p:spPr>
          <a:xfrm flipH="1">
            <a:off x="6372200" y="4770730"/>
            <a:ext cx="576064" cy="0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0" name="19 Rectángulo"/>
          <p:cNvSpPr/>
          <p:nvPr/>
        </p:nvSpPr>
        <p:spPr>
          <a:xfrm>
            <a:off x="941185" y="5936257"/>
            <a:ext cx="1627369" cy="338554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pPr algn="ctr"/>
            <a:r>
              <a:rPr lang="es-ES" sz="1600" b="1" dirty="0">
                <a:solidFill>
                  <a:srgbClr val="FFFF00"/>
                </a:solidFill>
                <a:latin typeface="Comic Sans MS" pitchFamily="66" charset="0"/>
              </a:rPr>
              <a:t>Recto anterior</a:t>
            </a:r>
            <a:endParaRPr lang="es-ES" sz="1600" dirty="0"/>
          </a:p>
        </p:txBody>
      </p:sp>
      <p:cxnSp>
        <p:nvCxnSpPr>
          <p:cNvPr id="21" name="20 Conector recto de flecha"/>
          <p:cNvCxnSpPr/>
          <p:nvPr/>
        </p:nvCxnSpPr>
        <p:spPr>
          <a:xfrm flipV="1">
            <a:off x="1592408" y="4509120"/>
            <a:ext cx="162461" cy="1296144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" name="23 Conector recto de flecha"/>
          <p:cNvCxnSpPr/>
          <p:nvPr/>
        </p:nvCxnSpPr>
        <p:spPr>
          <a:xfrm flipH="1" flipV="1">
            <a:off x="2547207" y="3829236"/>
            <a:ext cx="720296" cy="1203104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7" name="26 Rectángulo"/>
          <p:cNvSpPr/>
          <p:nvPr/>
        </p:nvSpPr>
        <p:spPr>
          <a:xfrm>
            <a:off x="2907355" y="5032340"/>
            <a:ext cx="1301370" cy="58477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s-ES" sz="1600" b="1" dirty="0">
                <a:solidFill>
                  <a:schemeClr val="bg2"/>
                </a:solidFill>
                <a:latin typeface="Comic Sans MS" pitchFamily="66" charset="0"/>
              </a:rPr>
              <a:t>Arcada de Douglas</a:t>
            </a:r>
            <a:endParaRPr lang="es-ES" sz="1600" dirty="0">
              <a:solidFill>
                <a:schemeClr val="bg2"/>
              </a:solidFill>
            </a:endParaRPr>
          </a:p>
        </p:txBody>
      </p:sp>
      <p:sp>
        <p:nvSpPr>
          <p:cNvPr id="28" name="27 Rectángulo"/>
          <p:cNvSpPr/>
          <p:nvPr/>
        </p:nvSpPr>
        <p:spPr>
          <a:xfrm>
            <a:off x="18847" y="5170838"/>
            <a:ext cx="1489510" cy="307777"/>
          </a:xfrm>
          <a:prstGeom prst="rect">
            <a:avLst/>
          </a:prstGeom>
          <a:solidFill>
            <a:schemeClr val="tx1"/>
          </a:solidFill>
          <a:ln>
            <a:solidFill>
              <a:srgbClr val="00FF00"/>
            </a:solidFill>
          </a:ln>
        </p:spPr>
        <p:txBody>
          <a:bodyPr wrap="none">
            <a:spAutoFit/>
          </a:bodyPr>
          <a:lstStyle/>
          <a:p>
            <a:r>
              <a:rPr lang="es-ES" sz="1400" b="1" dirty="0">
                <a:solidFill>
                  <a:schemeClr val="bg1"/>
                </a:solidFill>
                <a:latin typeface="Comic Sans MS" pitchFamily="66" charset="0"/>
              </a:rPr>
              <a:t>Vista posterior</a:t>
            </a:r>
            <a:endParaRPr lang="es-ES" sz="1400" dirty="0">
              <a:solidFill>
                <a:schemeClr val="bg1"/>
              </a:solidFill>
            </a:endParaRPr>
          </a:p>
        </p:txBody>
      </p:sp>
      <p:sp>
        <p:nvSpPr>
          <p:cNvPr id="29" name="28 Rectángulo"/>
          <p:cNvSpPr/>
          <p:nvPr/>
        </p:nvSpPr>
        <p:spPr>
          <a:xfrm>
            <a:off x="7006716" y="5589939"/>
            <a:ext cx="1489510" cy="307777"/>
          </a:xfrm>
          <a:prstGeom prst="rect">
            <a:avLst/>
          </a:prstGeom>
          <a:solidFill>
            <a:schemeClr val="tx1"/>
          </a:solidFill>
          <a:ln>
            <a:solidFill>
              <a:srgbClr val="00FF00"/>
            </a:solidFill>
          </a:ln>
        </p:spPr>
        <p:txBody>
          <a:bodyPr wrap="none">
            <a:spAutoFit/>
          </a:bodyPr>
          <a:lstStyle/>
          <a:p>
            <a:r>
              <a:rPr lang="es-ES" sz="1400" b="1" dirty="0">
                <a:solidFill>
                  <a:schemeClr val="bg1"/>
                </a:solidFill>
                <a:latin typeface="Comic Sans MS" pitchFamily="66" charset="0"/>
              </a:rPr>
              <a:t>Vista posterior</a:t>
            </a:r>
            <a:endParaRPr lang="es-ES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178136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A481B-75BE-465D-AB1F-675F70DFB33D}" type="slidenum">
              <a:rPr lang="es-ES" smtClean="0"/>
              <a:t>15</a:t>
            </a:fld>
            <a:endParaRPr lang="es-ES"/>
          </a:p>
        </p:txBody>
      </p:sp>
      <p:sp>
        <p:nvSpPr>
          <p:cNvPr id="6" name="5 Rectángulo"/>
          <p:cNvSpPr/>
          <p:nvPr/>
        </p:nvSpPr>
        <p:spPr>
          <a:xfrm>
            <a:off x="1979712" y="306324"/>
            <a:ext cx="4392488" cy="46166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s-ES" sz="2400" b="1" dirty="0">
                <a:solidFill>
                  <a:schemeClr val="bg1"/>
                </a:solidFill>
                <a:latin typeface="Comic Sans MS" pitchFamily="66" charset="0"/>
              </a:rPr>
              <a:t>MÚSCULO PIRAMIDAL</a:t>
            </a:r>
          </a:p>
        </p:txBody>
      </p:sp>
      <p:pic>
        <p:nvPicPr>
          <p:cNvPr id="7" name="Picture 5" descr="Fig"/>
          <p:cNvPicPr>
            <a:picLocks noChangeAspect="1" noChangeArrowheads="1"/>
          </p:cNvPicPr>
          <p:nvPr/>
        </p:nvPicPr>
        <p:blipFill>
          <a:blip r:embed="rId2" cstate="print"/>
          <a:srcRect l="3157" t="48252" r="5285"/>
          <a:stretch>
            <a:fillRect/>
          </a:stretch>
        </p:blipFill>
        <p:spPr>
          <a:xfrm>
            <a:off x="3635896" y="1268760"/>
            <a:ext cx="4758157" cy="4500594"/>
          </a:xfrm>
          <a:prstGeom prst="rect">
            <a:avLst/>
          </a:prstGeom>
          <a:noFill/>
          <a:ln/>
        </p:spPr>
      </p:pic>
      <p:sp>
        <p:nvSpPr>
          <p:cNvPr id="8" name="7 Rectángulo"/>
          <p:cNvSpPr/>
          <p:nvPr/>
        </p:nvSpPr>
        <p:spPr>
          <a:xfrm>
            <a:off x="6372200" y="244768"/>
            <a:ext cx="266429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s-ES" sz="1600" b="1" dirty="0">
                <a:solidFill>
                  <a:srgbClr val="00FFFF"/>
                </a:solidFill>
                <a:latin typeface="Comic Sans MS" pitchFamily="66" charset="0"/>
              </a:rPr>
              <a:t>Inconstante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s-ES" sz="1600" b="1" dirty="0">
                <a:latin typeface="Comic Sans MS" pitchFamily="66" charset="0"/>
              </a:rPr>
              <a:t>Delgado y aplanado</a:t>
            </a:r>
          </a:p>
        </p:txBody>
      </p:sp>
      <p:sp>
        <p:nvSpPr>
          <p:cNvPr id="9" name="8 Rectángulo"/>
          <p:cNvSpPr/>
          <p:nvPr/>
        </p:nvSpPr>
        <p:spPr>
          <a:xfrm>
            <a:off x="633175" y="4571661"/>
            <a:ext cx="21467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>
                <a:solidFill>
                  <a:srgbClr val="00FFFF"/>
                </a:solidFill>
                <a:latin typeface="Comic Sans MS" pitchFamily="66" charset="0"/>
              </a:rPr>
              <a:t>Inserción inferior</a:t>
            </a:r>
            <a:endParaRPr lang="es-ES" dirty="0">
              <a:solidFill>
                <a:srgbClr val="00FFFF"/>
              </a:solidFill>
              <a:latin typeface="Comic Sans MS" pitchFamily="66" charset="0"/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323528" y="1124744"/>
            <a:ext cx="2766036" cy="1323439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s-ES" sz="2000" b="1" dirty="0">
                <a:latin typeface="Comic Sans MS" pitchFamily="66" charset="0"/>
              </a:rPr>
              <a:t>Se encuentra por </a:t>
            </a:r>
            <a:r>
              <a:rPr lang="es-ES" sz="2000" b="1" dirty="0">
                <a:solidFill>
                  <a:srgbClr val="FFFF00"/>
                </a:solidFill>
                <a:latin typeface="Comic Sans MS" pitchFamily="66" charset="0"/>
              </a:rPr>
              <a:t>delante del recto </a:t>
            </a:r>
            <a:r>
              <a:rPr lang="es-ES" sz="2000" b="1" dirty="0">
                <a:latin typeface="Comic Sans MS" pitchFamily="66" charset="0"/>
              </a:rPr>
              <a:t>del abdomen y en el </a:t>
            </a:r>
            <a:r>
              <a:rPr lang="es-ES" sz="2000" b="1" dirty="0">
                <a:solidFill>
                  <a:srgbClr val="00FF00"/>
                </a:solidFill>
                <a:latin typeface="Comic Sans MS" pitchFamily="66" charset="0"/>
              </a:rPr>
              <a:t>interior de su vaina</a:t>
            </a:r>
            <a:endParaRPr lang="es-PY" sz="2000" b="1" dirty="0">
              <a:solidFill>
                <a:srgbClr val="00FF00"/>
              </a:solidFill>
              <a:latin typeface="Comic Sans MS" pitchFamily="66" charset="0"/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467544" y="4965543"/>
            <a:ext cx="30243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Cuerpo del pubis</a:t>
            </a:r>
            <a:r>
              <a:rPr lang="es-ES" b="1" dirty="0">
                <a:latin typeface="Comic Sans MS" pitchFamily="66" charset="0"/>
              </a:rPr>
              <a:t>, entre la sínfisis y la espina</a:t>
            </a:r>
          </a:p>
        </p:txBody>
      </p:sp>
      <p:sp>
        <p:nvSpPr>
          <p:cNvPr id="12" name="11 Rectángulo"/>
          <p:cNvSpPr/>
          <p:nvPr/>
        </p:nvSpPr>
        <p:spPr>
          <a:xfrm>
            <a:off x="603800" y="2996952"/>
            <a:ext cx="22012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>
                <a:solidFill>
                  <a:srgbClr val="00FFFF"/>
                </a:solidFill>
                <a:latin typeface="Comic Sans MS" pitchFamily="66" charset="0"/>
              </a:rPr>
              <a:t>Inserción superior</a:t>
            </a:r>
            <a:endParaRPr lang="es-ES" dirty="0">
              <a:solidFill>
                <a:srgbClr val="00FFFF"/>
              </a:solidFill>
              <a:latin typeface="Comic Sans MS" pitchFamily="66" charset="0"/>
            </a:endParaRPr>
          </a:p>
        </p:txBody>
      </p:sp>
      <p:sp>
        <p:nvSpPr>
          <p:cNvPr id="13" name="12 Rectángulo"/>
          <p:cNvSpPr/>
          <p:nvPr/>
        </p:nvSpPr>
        <p:spPr>
          <a:xfrm>
            <a:off x="648099" y="3505205"/>
            <a:ext cx="230318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latin typeface="Comic Sans MS" pitchFamily="66" charset="0"/>
              </a:rPr>
              <a:t>Cara lateral de la </a:t>
            </a:r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línea alba</a:t>
            </a:r>
            <a:endParaRPr lang="es-ES" b="1" dirty="0">
              <a:latin typeface="Comic Sans MS" pitchFamily="66" charset="0"/>
            </a:endParaRPr>
          </a:p>
        </p:txBody>
      </p:sp>
      <p:cxnSp>
        <p:nvCxnSpPr>
          <p:cNvPr id="14" name="13 Conector recto de flecha"/>
          <p:cNvCxnSpPr/>
          <p:nvPr/>
        </p:nvCxnSpPr>
        <p:spPr>
          <a:xfrm>
            <a:off x="2951279" y="3181618"/>
            <a:ext cx="3063695" cy="184666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16 Conector recto de flecha"/>
          <p:cNvCxnSpPr/>
          <p:nvPr/>
        </p:nvCxnSpPr>
        <p:spPr>
          <a:xfrm>
            <a:off x="2805044" y="4756327"/>
            <a:ext cx="2991092" cy="50117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332965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A481B-75BE-465D-AB1F-675F70DFB33D}" type="slidenum">
              <a:rPr lang="es-ES" smtClean="0"/>
              <a:t>16</a:t>
            </a:fld>
            <a:endParaRPr lang="es-ES" dirty="0"/>
          </a:p>
        </p:txBody>
      </p:sp>
      <p:sp>
        <p:nvSpPr>
          <p:cNvPr id="6" name="5 Rectángulo"/>
          <p:cNvSpPr/>
          <p:nvPr/>
        </p:nvSpPr>
        <p:spPr>
          <a:xfrm>
            <a:off x="1619672" y="306324"/>
            <a:ext cx="5616624" cy="46166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s-ES" sz="2400" b="1" dirty="0">
                <a:solidFill>
                  <a:schemeClr val="bg1"/>
                </a:solidFill>
                <a:latin typeface="Comic Sans MS" pitchFamily="66" charset="0"/>
              </a:rPr>
              <a:t>MÚSCULO OBLICUO EXTERNO</a:t>
            </a:r>
          </a:p>
        </p:txBody>
      </p:sp>
      <p:sp>
        <p:nvSpPr>
          <p:cNvPr id="7" name="6 Rectángulo"/>
          <p:cNvSpPr/>
          <p:nvPr/>
        </p:nvSpPr>
        <p:spPr>
          <a:xfrm>
            <a:off x="3663626" y="795495"/>
            <a:ext cx="193514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s-ES" sz="2000" b="1" dirty="0">
                <a:latin typeface="Comic Sans MS" pitchFamily="66" charset="0"/>
              </a:rPr>
              <a:t>Oblicuo mayor</a:t>
            </a:r>
          </a:p>
        </p:txBody>
      </p:sp>
      <p:sp>
        <p:nvSpPr>
          <p:cNvPr id="9" name="8 Rectángulo"/>
          <p:cNvSpPr/>
          <p:nvPr/>
        </p:nvSpPr>
        <p:spPr>
          <a:xfrm>
            <a:off x="3419872" y="1722874"/>
            <a:ext cx="253627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>
                <a:solidFill>
                  <a:srgbClr val="00FFFF"/>
                </a:solidFill>
                <a:latin typeface="Comic Sans MS" pitchFamily="66" charset="0"/>
              </a:rPr>
              <a:t>Inserción superior:</a:t>
            </a:r>
            <a:endParaRPr lang="es-ES" sz="2000" dirty="0">
              <a:solidFill>
                <a:srgbClr val="00FFFF"/>
              </a:solidFill>
              <a:latin typeface="Comic Sans MS" pitchFamily="66" charset="0"/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5975030" y="1722874"/>
            <a:ext cx="27719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7 - 8 últimas costillas </a:t>
            </a:r>
          </a:p>
        </p:txBody>
      </p:sp>
      <p:sp>
        <p:nvSpPr>
          <p:cNvPr id="11" name="10 Rectángulo"/>
          <p:cNvSpPr/>
          <p:nvPr/>
        </p:nvSpPr>
        <p:spPr>
          <a:xfrm>
            <a:off x="5758624" y="2122984"/>
            <a:ext cx="338537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600" b="1" dirty="0">
                <a:latin typeface="Comic Sans MS" pitchFamily="66" charset="0"/>
              </a:rPr>
              <a:t>(cara lateral y borde inferior, por medio de </a:t>
            </a:r>
            <a:r>
              <a:rPr lang="es-ES" sz="1600" b="1" dirty="0">
                <a:solidFill>
                  <a:srgbClr val="FF99FF"/>
                </a:solidFill>
                <a:latin typeface="Comic Sans MS" pitchFamily="66" charset="0"/>
              </a:rPr>
              <a:t>digitaciones</a:t>
            </a:r>
            <a:r>
              <a:rPr lang="es-ES" sz="1600" b="1" dirty="0">
                <a:latin typeface="Comic Sans MS" pitchFamily="66" charset="0"/>
              </a:rPr>
              <a:t>)</a:t>
            </a:r>
          </a:p>
        </p:txBody>
      </p:sp>
      <p:sp>
        <p:nvSpPr>
          <p:cNvPr id="12" name="11 Rectángulo"/>
          <p:cNvSpPr/>
          <p:nvPr/>
        </p:nvSpPr>
        <p:spPr>
          <a:xfrm>
            <a:off x="3912606" y="2924944"/>
            <a:ext cx="4124847" cy="923330"/>
          </a:xfrm>
          <a:prstGeom prst="rect">
            <a:avLst/>
          </a:prstGeom>
          <a:ln>
            <a:solidFill>
              <a:srgbClr val="00FF00"/>
            </a:solidFill>
          </a:ln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s-ES" b="1" dirty="0">
                <a:latin typeface="Comic Sans MS" pitchFamily="66" charset="0"/>
              </a:rPr>
              <a:t>El músculo se dirige </a:t>
            </a:r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adelante, medialmente y abajo </a:t>
            </a:r>
            <a:r>
              <a:rPr lang="es-ES" b="1" dirty="0">
                <a:latin typeface="Comic Sans MS" pitchFamily="66" charset="0"/>
              </a:rPr>
              <a:t>y forma la </a:t>
            </a:r>
            <a:r>
              <a:rPr lang="es-ES" b="1" dirty="0">
                <a:solidFill>
                  <a:srgbClr val="FF99FF"/>
                </a:solidFill>
                <a:latin typeface="Comic Sans MS" pitchFamily="66" charset="0"/>
              </a:rPr>
              <a:t>aponeurosis del oblicuo externo.</a:t>
            </a:r>
            <a:endParaRPr lang="es-PY" b="1" dirty="0">
              <a:solidFill>
                <a:srgbClr val="FF99FF"/>
              </a:solidFill>
              <a:latin typeface="Comic Sans MS" pitchFamily="66" charset="0"/>
            </a:endParaRPr>
          </a:p>
        </p:txBody>
      </p:sp>
      <p:sp>
        <p:nvSpPr>
          <p:cNvPr id="13" name="12 Rectángulo"/>
          <p:cNvSpPr/>
          <p:nvPr/>
        </p:nvSpPr>
        <p:spPr>
          <a:xfrm>
            <a:off x="3646716" y="4221088"/>
            <a:ext cx="301236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>
                <a:solidFill>
                  <a:srgbClr val="00FFFF"/>
                </a:solidFill>
                <a:latin typeface="Comic Sans MS" pitchFamily="66" charset="0"/>
              </a:rPr>
              <a:t>Inserciones inferiores:</a:t>
            </a:r>
            <a:endParaRPr lang="es-ES" sz="2000" dirty="0">
              <a:solidFill>
                <a:srgbClr val="00FFFF"/>
              </a:solidFill>
              <a:latin typeface="Comic Sans MS" pitchFamily="66" charset="0"/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3663626" y="4797151"/>
            <a:ext cx="505074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itchFamily="2" charset="2"/>
              <a:buChar char="§"/>
            </a:pPr>
            <a:r>
              <a:rPr lang="es-ES" b="1" dirty="0">
                <a:latin typeface="Comic Sans MS" pitchFamily="66" charset="0"/>
              </a:rPr>
              <a:t>Contribuye a formar la </a:t>
            </a:r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vaina del recto </a:t>
            </a:r>
            <a:r>
              <a:rPr lang="es-ES" b="1" dirty="0">
                <a:latin typeface="Comic Sans MS" pitchFamily="66" charset="0"/>
              </a:rPr>
              <a:t>del abdomen</a:t>
            </a:r>
            <a:endParaRPr lang="es-PY" b="1" dirty="0">
              <a:latin typeface="Comic Sans MS" pitchFamily="66" charset="0"/>
            </a:endParaRPr>
          </a:p>
          <a:p>
            <a:pPr marL="285750" lvl="0" indent="-285750">
              <a:buFont typeface="Wingdings" pitchFamily="2" charset="2"/>
              <a:buChar char="§"/>
            </a:pPr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Pubis</a:t>
            </a:r>
            <a:endParaRPr lang="es-PY" b="1" dirty="0">
              <a:solidFill>
                <a:srgbClr val="FFFF00"/>
              </a:solidFill>
              <a:latin typeface="Comic Sans MS" pitchFamily="66" charset="0"/>
            </a:endParaRPr>
          </a:p>
          <a:p>
            <a:pPr marL="285750" lvl="0" indent="-285750">
              <a:buFont typeface="Wingdings" pitchFamily="2" charset="2"/>
              <a:buChar char="§"/>
            </a:pPr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Cresta ilíaca </a:t>
            </a:r>
            <a:r>
              <a:rPr lang="es-ES" b="1" dirty="0">
                <a:latin typeface="Comic Sans MS" pitchFamily="66" charset="0"/>
              </a:rPr>
              <a:t>(</a:t>
            </a:r>
            <a:r>
              <a:rPr lang="es-ES" b="1" dirty="0">
                <a:solidFill>
                  <a:srgbClr val="FF99FF"/>
                </a:solidFill>
                <a:latin typeface="Comic Sans MS" pitchFamily="66" charset="0"/>
              </a:rPr>
              <a:t>labio lateral </a:t>
            </a:r>
            <a:r>
              <a:rPr lang="es-ES" b="1" dirty="0">
                <a:latin typeface="Comic Sans MS" pitchFamily="66" charset="0"/>
              </a:rPr>
              <a:t>hasta EIAS)</a:t>
            </a:r>
            <a:endParaRPr lang="es-PY" b="1" dirty="0">
              <a:latin typeface="Comic Sans MS" pitchFamily="66" charset="0"/>
            </a:endParaRPr>
          </a:p>
        </p:txBody>
      </p:sp>
      <p:pic>
        <p:nvPicPr>
          <p:cNvPr id="15" name="Picture 8" descr="Fi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179512" y="837228"/>
            <a:ext cx="3056544" cy="5679077"/>
          </a:xfrm>
          <a:prstGeom prst="rect">
            <a:avLst/>
          </a:prstGeom>
          <a:noFill/>
          <a:ln/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941829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8" r="83916" b="54050"/>
          <a:stretch/>
        </p:blipFill>
        <p:spPr bwMode="auto">
          <a:xfrm>
            <a:off x="1891827" y="244414"/>
            <a:ext cx="3848178" cy="64360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A481B-75BE-465D-AB1F-675F70DFB33D}" type="slidenum">
              <a:rPr lang="es-ES" smtClean="0"/>
              <a:t>17</a:t>
            </a:fld>
            <a:endParaRPr lang="es-ES"/>
          </a:p>
        </p:txBody>
      </p:sp>
      <p:sp>
        <p:nvSpPr>
          <p:cNvPr id="6" name="5 Rectángulo"/>
          <p:cNvSpPr/>
          <p:nvPr/>
        </p:nvSpPr>
        <p:spPr>
          <a:xfrm>
            <a:off x="606131" y="1124744"/>
            <a:ext cx="1099981" cy="369332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es-ES" b="1" dirty="0">
                <a:solidFill>
                  <a:schemeClr val="bg2"/>
                </a:solidFill>
                <a:latin typeface="Comic Sans MS" pitchFamily="66" charset="0"/>
              </a:rPr>
              <a:t>Costillas</a:t>
            </a:r>
            <a:endParaRPr lang="es-ES" dirty="0">
              <a:solidFill>
                <a:schemeClr val="bg2"/>
              </a:solidFill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6391003" y="2411596"/>
            <a:ext cx="1898277" cy="369332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Vaina del recto</a:t>
            </a:r>
            <a:endParaRPr lang="es-ES" dirty="0"/>
          </a:p>
        </p:txBody>
      </p:sp>
      <p:sp>
        <p:nvSpPr>
          <p:cNvPr id="9" name="8 Rectángulo"/>
          <p:cNvSpPr/>
          <p:nvPr/>
        </p:nvSpPr>
        <p:spPr>
          <a:xfrm>
            <a:off x="6300193" y="5030426"/>
            <a:ext cx="740908" cy="369332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Pubis</a:t>
            </a:r>
            <a:endParaRPr lang="es-ES" dirty="0"/>
          </a:p>
        </p:txBody>
      </p:sp>
      <p:sp>
        <p:nvSpPr>
          <p:cNvPr id="10" name="9 Rectángulo"/>
          <p:cNvSpPr/>
          <p:nvPr/>
        </p:nvSpPr>
        <p:spPr>
          <a:xfrm>
            <a:off x="89039" y="3477376"/>
            <a:ext cx="2134167" cy="646331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Labio lateral de la cresta ilíaca</a:t>
            </a:r>
            <a:endParaRPr lang="es-ES" dirty="0"/>
          </a:p>
        </p:txBody>
      </p:sp>
      <p:sp>
        <p:nvSpPr>
          <p:cNvPr id="11" name="10 Rectángulo"/>
          <p:cNvSpPr/>
          <p:nvPr/>
        </p:nvSpPr>
        <p:spPr>
          <a:xfrm>
            <a:off x="5807230" y="477330"/>
            <a:ext cx="3065821" cy="707886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ctr"/>
            <a:r>
              <a:rPr lang="es-ES" sz="2000" b="1" dirty="0">
                <a:latin typeface="Comic Sans MS" pitchFamily="66" charset="0"/>
              </a:rPr>
              <a:t>Se dirige adelante, medialmente y abajo</a:t>
            </a:r>
          </a:p>
        </p:txBody>
      </p:sp>
      <p:cxnSp>
        <p:nvCxnSpPr>
          <p:cNvPr id="12" name="11 Conector recto de flecha"/>
          <p:cNvCxnSpPr/>
          <p:nvPr/>
        </p:nvCxnSpPr>
        <p:spPr>
          <a:xfrm flipV="1">
            <a:off x="1706112" y="831273"/>
            <a:ext cx="2561088" cy="478137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14 Conector recto de flecha"/>
          <p:cNvCxnSpPr/>
          <p:nvPr/>
        </p:nvCxnSpPr>
        <p:spPr>
          <a:xfrm>
            <a:off x="1747394" y="1309410"/>
            <a:ext cx="2068522" cy="92333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17 Conector recto de flecha"/>
          <p:cNvCxnSpPr/>
          <p:nvPr/>
        </p:nvCxnSpPr>
        <p:spPr>
          <a:xfrm>
            <a:off x="1747394" y="1332192"/>
            <a:ext cx="1531847" cy="440624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19 Conector recto de flecha"/>
          <p:cNvCxnSpPr/>
          <p:nvPr/>
        </p:nvCxnSpPr>
        <p:spPr>
          <a:xfrm flipV="1">
            <a:off x="2223206" y="3462421"/>
            <a:ext cx="1592710" cy="338120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21 Conector recto de flecha"/>
          <p:cNvCxnSpPr/>
          <p:nvPr/>
        </p:nvCxnSpPr>
        <p:spPr>
          <a:xfrm flipH="1">
            <a:off x="5004048" y="2596262"/>
            <a:ext cx="1296145" cy="184666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5" name="24 Conector recto de flecha"/>
          <p:cNvCxnSpPr/>
          <p:nvPr/>
        </p:nvCxnSpPr>
        <p:spPr>
          <a:xfrm flipH="1">
            <a:off x="4335938" y="5215092"/>
            <a:ext cx="1820238" cy="0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4357063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A481B-75BE-465D-AB1F-675F70DFB33D}" type="slidenum">
              <a:rPr lang="es-ES" smtClean="0"/>
              <a:t>18</a:t>
            </a:fld>
            <a:endParaRPr lang="es-ES"/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79912" y="260648"/>
            <a:ext cx="3888432" cy="5074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6 Rectángulo"/>
          <p:cNvSpPr/>
          <p:nvPr/>
        </p:nvSpPr>
        <p:spPr>
          <a:xfrm>
            <a:off x="742118" y="2220819"/>
            <a:ext cx="2845651" cy="369332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Músculo oblicuo externo</a:t>
            </a:r>
            <a:endParaRPr lang="es-ES" dirty="0"/>
          </a:p>
        </p:txBody>
      </p:sp>
      <p:sp>
        <p:nvSpPr>
          <p:cNvPr id="8" name="7 Rectángulo"/>
          <p:cNvSpPr/>
          <p:nvPr/>
        </p:nvSpPr>
        <p:spPr>
          <a:xfrm>
            <a:off x="1500986" y="5445224"/>
            <a:ext cx="5472608" cy="646331"/>
          </a:xfrm>
          <a:prstGeom prst="rect">
            <a:avLst/>
          </a:prstGeom>
          <a:ln>
            <a:solidFill>
              <a:srgbClr val="00FF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rgbClr val="FFC000"/>
                </a:solidFill>
                <a:latin typeface="Comic Sans MS" pitchFamily="66" charset="0"/>
              </a:rPr>
              <a:t>Sus digitaciones</a:t>
            </a:r>
            <a:r>
              <a:rPr lang="es-ES" b="1" dirty="0">
                <a:latin typeface="Comic Sans MS" pitchFamily="66" charset="0"/>
              </a:rPr>
              <a:t> que se entrecruzan con las del </a:t>
            </a:r>
            <a:r>
              <a:rPr lang="es-ES" b="1" dirty="0">
                <a:solidFill>
                  <a:srgbClr val="FF99FF"/>
                </a:solidFill>
                <a:latin typeface="Comic Sans MS" pitchFamily="66" charset="0"/>
              </a:rPr>
              <a:t>serrato anterior </a:t>
            </a:r>
            <a:r>
              <a:rPr lang="es-ES" b="1" dirty="0">
                <a:latin typeface="Comic Sans MS" pitchFamily="66" charset="0"/>
              </a:rPr>
              <a:t>y las del </a:t>
            </a:r>
            <a:r>
              <a:rPr lang="es-ES" b="1" dirty="0">
                <a:solidFill>
                  <a:srgbClr val="FF99FF"/>
                </a:solidFill>
                <a:latin typeface="Comic Sans MS" pitchFamily="66" charset="0"/>
              </a:rPr>
              <a:t>dorsal ancho</a:t>
            </a:r>
          </a:p>
        </p:txBody>
      </p:sp>
      <p:sp>
        <p:nvSpPr>
          <p:cNvPr id="9" name="8 Rectángulo"/>
          <p:cNvSpPr/>
          <p:nvPr/>
        </p:nvSpPr>
        <p:spPr>
          <a:xfrm>
            <a:off x="712565" y="3354376"/>
            <a:ext cx="2875204" cy="646331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Aponeurosis del músculo oblicuo externo</a:t>
            </a:r>
            <a:endParaRPr lang="es-ES" dirty="0"/>
          </a:p>
        </p:txBody>
      </p:sp>
      <p:cxnSp>
        <p:nvCxnSpPr>
          <p:cNvPr id="10" name="9 Conector recto de flecha"/>
          <p:cNvCxnSpPr>
            <a:stCxn id="7" idx="3"/>
          </p:cNvCxnSpPr>
          <p:nvPr/>
        </p:nvCxnSpPr>
        <p:spPr>
          <a:xfrm>
            <a:off x="3587769" y="2405485"/>
            <a:ext cx="1445876" cy="447451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11 Conector recto de flecha"/>
          <p:cNvCxnSpPr>
            <a:stCxn id="9" idx="3"/>
          </p:cNvCxnSpPr>
          <p:nvPr/>
        </p:nvCxnSpPr>
        <p:spPr>
          <a:xfrm>
            <a:off x="3587769" y="3677542"/>
            <a:ext cx="1719028" cy="323165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14337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 l="55322" t="42969" r="16846" b="17968"/>
          <a:stretch>
            <a:fillRect/>
          </a:stretch>
        </p:blipFill>
        <p:spPr bwMode="auto">
          <a:xfrm>
            <a:off x="2592795" y="2573710"/>
            <a:ext cx="3754050" cy="39516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A481B-75BE-465D-AB1F-675F70DFB33D}" type="slidenum">
              <a:rPr lang="es-ES" smtClean="0"/>
              <a:t>19</a:t>
            </a:fld>
            <a:endParaRPr lang="es-ES"/>
          </a:p>
        </p:txBody>
      </p:sp>
      <p:sp>
        <p:nvSpPr>
          <p:cNvPr id="6" name="5 Rectángulo"/>
          <p:cNvSpPr/>
          <p:nvPr/>
        </p:nvSpPr>
        <p:spPr>
          <a:xfrm>
            <a:off x="395892" y="332656"/>
            <a:ext cx="788228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>
                <a:latin typeface="Comic Sans MS" pitchFamily="66" charset="0"/>
              </a:rPr>
              <a:t>La inserción en el pubis forma los </a:t>
            </a:r>
            <a:r>
              <a:rPr lang="es-ES" sz="2000" b="1" dirty="0">
                <a:solidFill>
                  <a:srgbClr val="FFFF00"/>
                </a:solidFill>
                <a:latin typeface="Comic Sans MS" pitchFamily="66" charset="0"/>
              </a:rPr>
              <a:t>pilares del oblicuo externo:</a:t>
            </a:r>
            <a:endParaRPr lang="es-ES" sz="2000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611561" y="4972712"/>
            <a:ext cx="1653017" cy="400110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pPr lvl="0"/>
            <a:r>
              <a:rPr lang="es-ES" sz="2000" b="1" dirty="0">
                <a:solidFill>
                  <a:srgbClr val="FFFF00"/>
                </a:solidFill>
                <a:latin typeface="Comic Sans MS" pitchFamily="66" charset="0"/>
              </a:rPr>
              <a:t>Pilar lateral</a:t>
            </a:r>
          </a:p>
        </p:txBody>
      </p:sp>
      <p:sp>
        <p:nvSpPr>
          <p:cNvPr id="9" name="8 Rectángulo"/>
          <p:cNvSpPr/>
          <p:nvPr/>
        </p:nvSpPr>
        <p:spPr>
          <a:xfrm>
            <a:off x="770657" y="3999059"/>
            <a:ext cx="1617751" cy="400110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pPr lvl="0"/>
            <a:r>
              <a:rPr lang="es-ES" sz="2000" b="1" dirty="0">
                <a:solidFill>
                  <a:srgbClr val="FFFF00"/>
                </a:solidFill>
                <a:latin typeface="Comic Sans MS" pitchFamily="66" charset="0"/>
              </a:rPr>
              <a:t>Pilar medial</a:t>
            </a:r>
          </a:p>
        </p:txBody>
      </p:sp>
      <p:sp>
        <p:nvSpPr>
          <p:cNvPr id="10" name="9 Rectángulo"/>
          <p:cNvSpPr/>
          <p:nvPr/>
        </p:nvSpPr>
        <p:spPr>
          <a:xfrm>
            <a:off x="6541835" y="2777092"/>
            <a:ext cx="2448272" cy="58477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lvl="0" algn="ctr"/>
            <a:r>
              <a:rPr lang="es-ES" sz="1600" b="1" dirty="0">
                <a:solidFill>
                  <a:schemeClr val="bg2"/>
                </a:solidFill>
                <a:latin typeface="Comic Sans MS" pitchFamily="66" charset="0"/>
              </a:rPr>
              <a:t>Fibras intercrurales o arciformes de Nicaise</a:t>
            </a:r>
          </a:p>
        </p:txBody>
      </p:sp>
      <p:cxnSp>
        <p:nvCxnSpPr>
          <p:cNvPr id="11" name="10 Conector recto de flecha"/>
          <p:cNvCxnSpPr>
            <a:stCxn id="8" idx="3"/>
          </p:cNvCxnSpPr>
          <p:nvPr/>
        </p:nvCxnSpPr>
        <p:spPr>
          <a:xfrm>
            <a:off x="2264578" y="5172767"/>
            <a:ext cx="2523446" cy="0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13 Conector recto de flecha"/>
          <p:cNvCxnSpPr/>
          <p:nvPr/>
        </p:nvCxnSpPr>
        <p:spPr>
          <a:xfrm>
            <a:off x="2388408" y="4250705"/>
            <a:ext cx="3263712" cy="922062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7" name="16 Rectángulo"/>
          <p:cNvSpPr/>
          <p:nvPr/>
        </p:nvSpPr>
        <p:spPr>
          <a:xfrm>
            <a:off x="611561" y="740941"/>
            <a:ext cx="715441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buFont typeface="Wingdings" pitchFamily="2" charset="2"/>
              <a:buChar char="§"/>
            </a:pPr>
            <a:r>
              <a:rPr lang="es-ES" b="1" dirty="0">
                <a:solidFill>
                  <a:srgbClr val="00FFFF"/>
                </a:solidFill>
                <a:latin typeface="Comic Sans MS" pitchFamily="66" charset="0"/>
              </a:rPr>
              <a:t>Pilar lateral: </a:t>
            </a:r>
            <a:r>
              <a:rPr lang="es-ES" b="1" dirty="0">
                <a:latin typeface="Comic Sans MS" pitchFamily="66" charset="0"/>
              </a:rPr>
              <a:t>se inserta en el pubis homolateral</a:t>
            </a:r>
          </a:p>
          <a:p>
            <a:pPr marL="285750" lvl="0" indent="-285750">
              <a:buFont typeface="Wingdings" pitchFamily="2" charset="2"/>
              <a:buChar char="§"/>
            </a:pPr>
            <a:r>
              <a:rPr lang="es-ES" b="1" dirty="0">
                <a:solidFill>
                  <a:srgbClr val="00FFFF"/>
                </a:solidFill>
                <a:latin typeface="Comic Sans MS" pitchFamily="66" charset="0"/>
              </a:rPr>
              <a:t>Pilar medial: </a:t>
            </a:r>
            <a:r>
              <a:rPr lang="es-ES" b="1" dirty="0">
                <a:latin typeface="Comic Sans MS" pitchFamily="66" charset="0"/>
              </a:rPr>
              <a:t>se inserta en el pubis contralateral y se entrecruza con pilar medial opuesto</a:t>
            </a:r>
          </a:p>
        </p:txBody>
      </p:sp>
      <p:sp>
        <p:nvSpPr>
          <p:cNvPr id="18" name="17 Rectángulo"/>
          <p:cNvSpPr/>
          <p:nvPr/>
        </p:nvSpPr>
        <p:spPr>
          <a:xfrm>
            <a:off x="843138" y="1934294"/>
            <a:ext cx="6691255" cy="400110"/>
          </a:xfrm>
          <a:prstGeom prst="rect">
            <a:avLst/>
          </a:prstGeom>
          <a:solidFill>
            <a:srgbClr val="FF0000"/>
          </a:solidFill>
        </p:spPr>
        <p:txBody>
          <a:bodyPr wrap="none">
            <a:spAutoFit/>
          </a:bodyPr>
          <a:lstStyle/>
          <a:p>
            <a:pPr lvl="0" algn="ctr"/>
            <a:r>
              <a:rPr lang="es-ES" sz="2000" b="1" dirty="0">
                <a:latin typeface="Comic Sans MS" pitchFamily="66" charset="0"/>
              </a:rPr>
              <a:t>Ambos pilares delimitan el anillo inguinal superficial.</a:t>
            </a:r>
          </a:p>
        </p:txBody>
      </p:sp>
      <p:cxnSp>
        <p:nvCxnSpPr>
          <p:cNvPr id="22" name="21 Conector recto de flecha"/>
          <p:cNvCxnSpPr>
            <a:stCxn id="10" idx="1"/>
          </p:cNvCxnSpPr>
          <p:nvPr/>
        </p:nvCxnSpPr>
        <p:spPr>
          <a:xfrm flipH="1">
            <a:off x="4669315" y="3069480"/>
            <a:ext cx="1872520" cy="530280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" name="23 Conector recto de flecha"/>
          <p:cNvCxnSpPr>
            <a:stCxn id="26" idx="1"/>
          </p:cNvCxnSpPr>
          <p:nvPr/>
        </p:nvCxnSpPr>
        <p:spPr>
          <a:xfrm flipH="1">
            <a:off x="5846416" y="4296238"/>
            <a:ext cx="865053" cy="107586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6" name="25 Rectángulo"/>
          <p:cNvSpPr/>
          <p:nvPr/>
        </p:nvSpPr>
        <p:spPr>
          <a:xfrm>
            <a:off x="6711469" y="3880739"/>
            <a:ext cx="2278638" cy="830997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lvl="0" algn="ctr"/>
            <a:r>
              <a:rPr lang="es-ES" sz="1600" b="1" dirty="0">
                <a:solidFill>
                  <a:schemeClr val="bg2"/>
                </a:solidFill>
                <a:latin typeface="Comic Sans MS" pitchFamily="66" charset="0"/>
              </a:rPr>
              <a:t>Pilar posterior o ligamento reflejo de Colles</a:t>
            </a:r>
          </a:p>
        </p:txBody>
      </p:sp>
      <p:sp>
        <p:nvSpPr>
          <p:cNvPr id="30" name="29 Rectángulo"/>
          <p:cNvSpPr/>
          <p:nvPr/>
        </p:nvSpPr>
        <p:spPr>
          <a:xfrm>
            <a:off x="6763893" y="4930417"/>
            <a:ext cx="1786487" cy="646331"/>
          </a:xfrm>
          <a:prstGeom prst="rect">
            <a:avLst/>
          </a:prstGeom>
          <a:solidFill>
            <a:srgbClr val="00FF00"/>
          </a:solidFill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Anillo inguinal superficial</a:t>
            </a:r>
            <a:endParaRPr lang="es-ES" dirty="0">
              <a:solidFill>
                <a:schemeClr val="bg1"/>
              </a:solidFill>
            </a:endParaRPr>
          </a:p>
        </p:txBody>
      </p:sp>
      <p:cxnSp>
        <p:nvCxnSpPr>
          <p:cNvPr id="31" name="30 Conector recto de flecha"/>
          <p:cNvCxnSpPr/>
          <p:nvPr/>
        </p:nvCxnSpPr>
        <p:spPr>
          <a:xfrm flipH="1" flipV="1">
            <a:off x="4821715" y="4633038"/>
            <a:ext cx="1924065" cy="539729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1301740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A565B5-2845-4D68-85B3-8682D45C7147}" type="slidenum">
              <a:rPr lang="es-PY" smtClean="0"/>
              <a:pPr/>
              <a:t>20</a:t>
            </a:fld>
            <a:endParaRPr lang="es-PY"/>
          </a:p>
        </p:txBody>
      </p:sp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Rectángulo"/>
          <p:cNvSpPr/>
          <p:nvPr/>
        </p:nvSpPr>
        <p:spPr>
          <a:xfrm>
            <a:off x="755576" y="332656"/>
            <a:ext cx="74168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latin typeface="Comic Sans MS" pitchFamily="66" charset="0"/>
              </a:rPr>
              <a:t>El </a:t>
            </a:r>
            <a:r>
              <a:rPr lang="es-ES" b="1" dirty="0">
                <a:solidFill>
                  <a:srgbClr val="FF99FF"/>
                </a:solidFill>
                <a:latin typeface="Comic Sans MS" pitchFamily="66" charset="0"/>
              </a:rPr>
              <a:t>borde inferior de la aponeurosis </a:t>
            </a:r>
            <a:r>
              <a:rPr lang="es-ES" b="1" dirty="0">
                <a:latin typeface="Comic Sans MS" pitchFamily="66" charset="0"/>
              </a:rPr>
              <a:t>del oblicuo externo ubicado lateralmente al pubis constituye el </a:t>
            </a:r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LIGAMENTO INGUINAL</a:t>
            </a:r>
            <a:r>
              <a:rPr lang="es-ES" b="1" dirty="0">
                <a:latin typeface="Comic Sans MS" pitchFamily="66" charset="0"/>
              </a:rPr>
              <a:t>, que se extiende desde la </a:t>
            </a:r>
            <a:r>
              <a:rPr lang="es-ES" b="1" dirty="0">
                <a:solidFill>
                  <a:srgbClr val="00FFFF"/>
                </a:solidFill>
                <a:latin typeface="Comic Sans MS" pitchFamily="66" charset="0"/>
              </a:rPr>
              <a:t>EIAS</a:t>
            </a:r>
            <a:r>
              <a:rPr lang="es-ES" b="1" dirty="0">
                <a:latin typeface="Comic Sans MS" pitchFamily="66" charset="0"/>
              </a:rPr>
              <a:t> hasta la </a:t>
            </a:r>
            <a:r>
              <a:rPr lang="es-ES" b="1" dirty="0">
                <a:solidFill>
                  <a:srgbClr val="00FFFF"/>
                </a:solidFill>
                <a:latin typeface="Comic Sans MS" pitchFamily="66" charset="0"/>
              </a:rPr>
              <a:t>espina del pubis</a:t>
            </a:r>
            <a:r>
              <a:rPr lang="es-ES" b="1" dirty="0">
                <a:latin typeface="Comic Sans MS" pitchFamily="66" charset="0"/>
              </a:rPr>
              <a:t>.</a:t>
            </a:r>
            <a:endParaRPr lang="es-PY" b="1" dirty="0">
              <a:latin typeface="Comic Sans MS" pitchFamily="66" charset="0"/>
            </a:endParaRPr>
          </a:p>
        </p:txBody>
      </p:sp>
      <p:pic>
        <p:nvPicPr>
          <p:cNvPr id="8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3" cstate="print"/>
          <a:srcRect l="23489" t="15458" r="26566" b="9938"/>
          <a:stretch/>
        </p:blipFill>
        <p:spPr bwMode="auto">
          <a:xfrm>
            <a:off x="323528" y="1700808"/>
            <a:ext cx="3312368" cy="36737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463" t="55587" r="27532" b="11307"/>
          <a:stretch/>
        </p:blipFill>
        <p:spPr bwMode="auto">
          <a:xfrm>
            <a:off x="3923928" y="1761696"/>
            <a:ext cx="4965076" cy="3495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10 Rectángulo"/>
          <p:cNvSpPr/>
          <p:nvPr/>
        </p:nvSpPr>
        <p:spPr>
          <a:xfrm>
            <a:off x="2373821" y="1733243"/>
            <a:ext cx="1224136" cy="1368152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Rectángulo"/>
          <p:cNvSpPr/>
          <p:nvPr/>
        </p:nvSpPr>
        <p:spPr>
          <a:xfrm>
            <a:off x="2418500" y="2094153"/>
            <a:ext cx="1388552" cy="646331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Ligamento inguinal</a:t>
            </a:r>
            <a:endParaRPr lang="es-ES" dirty="0"/>
          </a:p>
        </p:txBody>
      </p:sp>
      <p:cxnSp>
        <p:nvCxnSpPr>
          <p:cNvPr id="13" name="12 Conector recto de flecha"/>
          <p:cNvCxnSpPr/>
          <p:nvPr/>
        </p:nvCxnSpPr>
        <p:spPr>
          <a:xfrm flipH="1">
            <a:off x="2051408" y="2740484"/>
            <a:ext cx="936260" cy="817593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14 Rectángulo redondeado"/>
          <p:cNvSpPr/>
          <p:nvPr/>
        </p:nvSpPr>
        <p:spPr>
          <a:xfrm>
            <a:off x="7524328" y="4077072"/>
            <a:ext cx="936104" cy="288032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9810682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57510-DBCA-4384-A0FC-E649B3CD6D1D}" type="slidenum">
              <a:rPr lang="es-ES" smtClean="0"/>
              <a:pPr/>
              <a:t>21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611560" y="310457"/>
            <a:ext cx="7992888" cy="55966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16 Rectángulo"/>
          <p:cNvSpPr/>
          <p:nvPr/>
        </p:nvSpPr>
        <p:spPr>
          <a:xfrm>
            <a:off x="398271" y="3464737"/>
            <a:ext cx="2237006" cy="338554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ctr"/>
            <a:r>
              <a:rPr lang="es-ES" sz="1600" b="1" dirty="0">
                <a:solidFill>
                  <a:srgbClr val="FFFF00"/>
                </a:solidFill>
                <a:latin typeface="Comic Sans MS" pitchFamily="66" charset="0"/>
              </a:rPr>
              <a:t>Ligamento inguinal</a:t>
            </a:r>
            <a:endParaRPr lang="es-ES" sz="1600" dirty="0"/>
          </a:p>
        </p:txBody>
      </p:sp>
      <p:sp>
        <p:nvSpPr>
          <p:cNvPr id="18" name="17 Rectángulo"/>
          <p:cNvSpPr/>
          <p:nvPr/>
        </p:nvSpPr>
        <p:spPr>
          <a:xfrm>
            <a:off x="3995936" y="5301208"/>
            <a:ext cx="1332416" cy="338554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pPr lvl="0"/>
            <a:r>
              <a:rPr lang="es-ES" sz="1600" b="1" dirty="0">
                <a:solidFill>
                  <a:srgbClr val="FFFF00"/>
                </a:solidFill>
                <a:latin typeface="Comic Sans MS" pitchFamily="66" charset="0"/>
              </a:rPr>
              <a:t>Pilar medial</a:t>
            </a:r>
          </a:p>
        </p:txBody>
      </p:sp>
      <p:sp>
        <p:nvSpPr>
          <p:cNvPr id="19" name="18 Rectángulo"/>
          <p:cNvSpPr/>
          <p:nvPr/>
        </p:nvSpPr>
        <p:spPr>
          <a:xfrm>
            <a:off x="2483768" y="5301208"/>
            <a:ext cx="1361270" cy="338554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pPr lvl="0"/>
            <a:r>
              <a:rPr lang="es-ES" sz="1600" b="1" dirty="0">
                <a:solidFill>
                  <a:srgbClr val="FFFF00"/>
                </a:solidFill>
                <a:latin typeface="Comic Sans MS" pitchFamily="66" charset="0"/>
              </a:rPr>
              <a:t>Pilar lateral</a:t>
            </a:r>
          </a:p>
        </p:txBody>
      </p:sp>
      <p:sp>
        <p:nvSpPr>
          <p:cNvPr id="20" name="19 Rectángulo"/>
          <p:cNvSpPr/>
          <p:nvPr/>
        </p:nvSpPr>
        <p:spPr>
          <a:xfrm>
            <a:off x="1553936" y="1453952"/>
            <a:ext cx="1905833" cy="584775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es-ES" sz="1600" b="1" dirty="0">
                <a:solidFill>
                  <a:schemeClr val="bg1"/>
                </a:solidFill>
                <a:latin typeface="Comic Sans MS" pitchFamily="66" charset="0"/>
              </a:rPr>
              <a:t>Aponeurosis del oblicuo externo</a:t>
            </a:r>
          </a:p>
        </p:txBody>
      </p:sp>
      <p:sp>
        <p:nvSpPr>
          <p:cNvPr id="21" name="20 Rectángulo"/>
          <p:cNvSpPr/>
          <p:nvPr/>
        </p:nvSpPr>
        <p:spPr>
          <a:xfrm>
            <a:off x="611560" y="4885709"/>
            <a:ext cx="1656183" cy="830997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lvl="0" algn="ctr"/>
            <a:r>
              <a:rPr lang="es-ES" sz="1600" b="1" dirty="0">
                <a:solidFill>
                  <a:srgbClr val="FFFF00"/>
                </a:solidFill>
                <a:latin typeface="Comic Sans MS" pitchFamily="66" charset="0"/>
              </a:rPr>
              <a:t>Fibras intercrurales de Nicaise</a:t>
            </a:r>
          </a:p>
        </p:txBody>
      </p:sp>
      <p:cxnSp>
        <p:nvCxnSpPr>
          <p:cNvPr id="22" name="21 Conector recto de flecha"/>
          <p:cNvCxnSpPr/>
          <p:nvPr/>
        </p:nvCxnSpPr>
        <p:spPr>
          <a:xfrm flipV="1">
            <a:off x="1763688" y="3464737"/>
            <a:ext cx="1696081" cy="1420972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4" name="23 Conector recto de flecha"/>
          <p:cNvCxnSpPr/>
          <p:nvPr/>
        </p:nvCxnSpPr>
        <p:spPr>
          <a:xfrm flipV="1">
            <a:off x="1763688" y="2856320"/>
            <a:ext cx="665753" cy="500672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6" name="25 Conector recto de flecha"/>
          <p:cNvCxnSpPr/>
          <p:nvPr/>
        </p:nvCxnSpPr>
        <p:spPr>
          <a:xfrm flipH="1" flipV="1">
            <a:off x="4194014" y="4282330"/>
            <a:ext cx="413990" cy="1018877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8" name="27 Conector recto de flecha"/>
          <p:cNvCxnSpPr/>
          <p:nvPr/>
        </p:nvCxnSpPr>
        <p:spPr>
          <a:xfrm flipV="1">
            <a:off x="3164403" y="4042810"/>
            <a:ext cx="363403" cy="1186390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224622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A481B-75BE-465D-AB1F-675F70DFB33D}" type="slidenum">
              <a:rPr lang="es-ES" smtClean="0"/>
              <a:t>22</a:t>
            </a:fld>
            <a:endParaRPr lang="es-E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 l="55322" t="42969" r="16846" b="17968"/>
          <a:stretch>
            <a:fillRect/>
          </a:stretch>
        </p:blipFill>
        <p:spPr bwMode="auto">
          <a:xfrm>
            <a:off x="2498246" y="1461299"/>
            <a:ext cx="3715459" cy="391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6 Rectángulo"/>
          <p:cNvSpPr/>
          <p:nvPr/>
        </p:nvSpPr>
        <p:spPr>
          <a:xfrm>
            <a:off x="1584114" y="643298"/>
            <a:ext cx="48245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s-ES" sz="1600" b="1" dirty="0">
                <a:solidFill>
                  <a:srgbClr val="00FFFF"/>
                </a:solidFill>
                <a:latin typeface="Comic Sans MS" pitchFamily="66" charset="0"/>
              </a:rPr>
              <a:t>Ligamento lacunar de Gimbernat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s-ES" sz="1600" b="1" dirty="0">
                <a:solidFill>
                  <a:srgbClr val="00FFFF"/>
                </a:solidFill>
                <a:latin typeface="Comic Sans MS" pitchFamily="66" charset="0"/>
              </a:rPr>
              <a:t>Ligamento reflejo de Colles (pilar posterior)</a:t>
            </a:r>
            <a:endParaRPr lang="es-PY" sz="1600" b="1" dirty="0">
              <a:solidFill>
                <a:srgbClr val="00FFFF"/>
              </a:solidFill>
              <a:latin typeface="Comic Sans MS" pitchFamily="66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827584" y="260648"/>
            <a:ext cx="705678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latin typeface="Comic Sans MS" pitchFamily="66" charset="0"/>
              </a:rPr>
              <a:t>El ligamento inguinal, en su parte medial emite expansiones:</a:t>
            </a:r>
          </a:p>
        </p:txBody>
      </p:sp>
      <p:sp>
        <p:nvSpPr>
          <p:cNvPr id="9" name="8 Rectángulo"/>
          <p:cNvSpPr/>
          <p:nvPr/>
        </p:nvSpPr>
        <p:spPr>
          <a:xfrm>
            <a:off x="6421079" y="2492896"/>
            <a:ext cx="2278638" cy="830997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lvl="0" algn="ctr"/>
            <a:r>
              <a:rPr lang="es-ES" sz="1600" b="1" dirty="0">
                <a:solidFill>
                  <a:schemeClr val="bg2"/>
                </a:solidFill>
                <a:latin typeface="Comic Sans MS" pitchFamily="66" charset="0"/>
              </a:rPr>
              <a:t>Pilar posterior o ligamento reflejo de Colles</a:t>
            </a:r>
          </a:p>
        </p:txBody>
      </p:sp>
      <p:sp>
        <p:nvSpPr>
          <p:cNvPr id="10" name="9 Rectángulo"/>
          <p:cNvSpPr/>
          <p:nvPr/>
        </p:nvSpPr>
        <p:spPr>
          <a:xfrm>
            <a:off x="141239" y="3453101"/>
            <a:ext cx="2278638" cy="58477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lvl="0" algn="ctr"/>
            <a:r>
              <a:rPr lang="es-ES" sz="1600" b="1" dirty="0">
                <a:solidFill>
                  <a:schemeClr val="bg2"/>
                </a:solidFill>
                <a:latin typeface="Comic Sans MS" pitchFamily="66" charset="0"/>
              </a:rPr>
              <a:t>Ligamento lacunar de Gimbernat</a:t>
            </a:r>
          </a:p>
        </p:txBody>
      </p:sp>
      <p:sp>
        <p:nvSpPr>
          <p:cNvPr id="11" name="10 Rectángulo"/>
          <p:cNvSpPr/>
          <p:nvPr/>
        </p:nvSpPr>
        <p:spPr>
          <a:xfrm>
            <a:off x="0" y="4221088"/>
            <a:ext cx="24428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600" b="1" dirty="0">
                <a:latin typeface="Comic Sans MS" pitchFamily="66" charset="0"/>
              </a:rPr>
              <a:t>Se inserta en el pubis</a:t>
            </a:r>
          </a:p>
          <a:p>
            <a:pPr algn="ctr"/>
            <a:r>
              <a:rPr lang="es-ES" sz="1600" b="1" dirty="0">
                <a:latin typeface="Comic Sans MS" pitchFamily="66" charset="0"/>
              </a:rPr>
              <a:t>(espina y cresta) </a:t>
            </a:r>
          </a:p>
        </p:txBody>
      </p:sp>
      <p:sp>
        <p:nvSpPr>
          <p:cNvPr id="12" name="11 Rectángulo"/>
          <p:cNvSpPr/>
          <p:nvPr/>
        </p:nvSpPr>
        <p:spPr>
          <a:xfrm>
            <a:off x="6213705" y="3426545"/>
            <a:ext cx="275078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s-ES" sz="1600" b="1" dirty="0">
                <a:latin typeface="Comic Sans MS" pitchFamily="66" charset="0"/>
              </a:rPr>
              <a:t>Se refleja hacia arriba y pasa por detrás del anillo inguinal superficial.</a:t>
            </a:r>
            <a:endParaRPr lang="es-PY" sz="1600" b="1" dirty="0">
              <a:latin typeface="Comic Sans MS" pitchFamily="66" charset="0"/>
            </a:endParaRPr>
          </a:p>
        </p:txBody>
      </p:sp>
      <p:cxnSp>
        <p:nvCxnSpPr>
          <p:cNvPr id="13" name="12 Conector recto de flecha"/>
          <p:cNvCxnSpPr>
            <a:stCxn id="9" idx="1"/>
          </p:cNvCxnSpPr>
          <p:nvPr/>
        </p:nvCxnSpPr>
        <p:spPr>
          <a:xfrm flipH="1">
            <a:off x="5813817" y="2908395"/>
            <a:ext cx="607262" cy="258074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14 Conector recto de flecha"/>
          <p:cNvCxnSpPr/>
          <p:nvPr/>
        </p:nvCxnSpPr>
        <p:spPr>
          <a:xfrm>
            <a:off x="2498246" y="3756870"/>
            <a:ext cx="1498136" cy="0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7" name="16 Rectángulo"/>
          <p:cNvSpPr/>
          <p:nvPr/>
        </p:nvSpPr>
        <p:spPr>
          <a:xfrm>
            <a:off x="141239" y="1844824"/>
            <a:ext cx="2126505" cy="338554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ctr"/>
            <a:r>
              <a:rPr lang="es-ES" sz="1600" b="1" dirty="0">
                <a:solidFill>
                  <a:srgbClr val="FFFF00"/>
                </a:solidFill>
                <a:latin typeface="Comic Sans MS" pitchFamily="66" charset="0"/>
              </a:rPr>
              <a:t>Ligamento inguinal</a:t>
            </a:r>
            <a:endParaRPr lang="es-ES" sz="1600" dirty="0"/>
          </a:p>
        </p:txBody>
      </p:sp>
      <p:cxnSp>
        <p:nvCxnSpPr>
          <p:cNvPr id="18" name="17 Conector recto de flecha"/>
          <p:cNvCxnSpPr/>
          <p:nvPr/>
        </p:nvCxnSpPr>
        <p:spPr>
          <a:xfrm>
            <a:off x="2419877" y="1974826"/>
            <a:ext cx="628123" cy="796083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960405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Documents and Settings\Usuario.PARTICULAR\Mis documentos\Mis escaneos\escanear0116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 l="3413" r="4436"/>
          <a:stretch>
            <a:fillRect/>
          </a:stretch>
        </p:blipFill>
        <p:spPr bwMode="auto">
          <a:xfrm>
            <a:off x="755576" y="332656"/>
            <a:ext cx="7776864" cy="5908388"/>
          </a:xfrm>
          <a:prstGeom prst="rect">
            <a:avLst/>
          </a:prstGeom>
          <a:noFill/>
        </p:spPr>
      </p:pic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57510-DBCA-4384-A0FC-E649B3CD6D1D}" type="slidenum">
              <a:rPr lang="es-ES" smtClean="0"/>
              <a:pPr/>
              <a:t>23</a:t>
            </a:fld>
            <a:endParaRPr lang="es-ES"/>
          </a:p>
        </p:txBody>
      </p:sp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260266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A481B-75BE-465D-AB1F-675F70DFB33D}" type="slidenum">
              <a:rPr lang="es-ES" smtClean="0"/>
              <a:t>24</a:t>
            </a:fld>
            <a:endParaRPr lang="es-ES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 cstate="print"/>
          <a:srcRect l="38818" t="27344" r="34082" b="21875"/>
          <a:stretch>
            <a:fillRect/>
          </a:stretch>
        </p:blipFill>
        <p:spPr bwMode="auto">
          <a:xfrm flipH="1">
            <a:off x="755576" y="1333155"/>
            <a:ext cx="3550820" cy="4608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7 Rectángulo"/>
          <p:cNvSpPr/>
          <p:nvPr/>
        </p:nvSpPr>
        <p:spPr>
          <a:xfrm>
            <a:off x="2267744" y="214571"/>
            <a:ext cx="4525598" cy="523220"/>
          </a:xfrm>
          <a:prstGeom prst="rect">
            <a:avLst/>
          </a:prstGeom>
          <a:solidFill>
            <a:srgbClr val="FF99FF"/>
          </a:solidFill>
        </p:spPr>
        <p:txBody>
          <a:bodyPr wrap="none">
            <a:spAutoFit/>
          </a:bodyPr>
          <a:lstStyle/>
          <a:p>
            <a:pPr>
              <a:buNone/>
            </a:pPr>
            <a:r>
              <a:rPr lang="es-ES" sz="2800" b="1" dirty="0">
                <a:solidFill>
                  <a:schemeClr val="bg1"/>
                </a:solidFill>
                <a:latin typeface="Comic Sans MS" pitchFamily="66" charset="0"/>
              </a:rPr>
              <a:t>Triángulo lumbar inferior</a:t>
            </a:r>
          </a:p>
        </p:txBody>
      </p:sp>
      <p:sp>
        <p:nvSpPr>
          <p:cNvPr id="9" name="8 Rectángulo"/>
          <p:cNvSpPr/>
          <p:nvPr/>
        </p:nvSpPr>
        <p:spPr>
          <a:xfrm>
            <a:off x="5148064" y="871490"/>
            <a:ext cx="34628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s-ES" sz="2400" b="1" dirty="0">
                <a:solidFill>
                  <a:srgbClr val="FFFF00"/>
                </a:solidFill>
                <a:latin typeface="Comic Sans MS" pitchFamily="66" charset="0"/>
              </a:rPr>
              <a:t>Δ de Jean Louis Petit</a:t>
            </a:r>
          </a:p>
        </p:txBody>
      </p:sp>
      <p:sp>
        <p:nvSpPr>
          <p:cNvPr id="10" name="9 Rectángulo"/>
          <p:cNvSpPr/>
          <p:nvPr/>
        </p:nvSpPr>
        <p:spPr>
          <a:xfrm>
            <a:off x="5486426" y="1844824"/>
            <a:ext cx="278608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es-ES" sz="2000" b="1" dirty="0">
                <a:latin typeface="Comic Sans MS" pitchFamily="66" charset="0"/>
              </a:rPr>
              <a:t>Oblicuo externo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s-ES" sz="2000" b="1" dirty="0">
                <a:latin typeface="Comic Sans MS" pitchFamily="66" charset="0"/>
              </a:rPr>
              <a:t>Dorsal ancho</a:t>
            </a:r>
          </a:p>
          <a:p>
            <a:pPr marL="342900" indent="-342900">
              <a:buFont typeface="Wingdings" pitchFamily="2" charset="2"/>
              <a:buChar char="§"/>
            </a:pPr>
            <a:r>
              <a:rPr lang="es-ES" sz="2000" b="1" dirty="0">
                <a:latin typeface="Comic Sans MS" pitchFamily="66" charset="0"/>
              </a:rPr>
              <a:t>Cresta ilíaca</a:t>
            </a:r>
          </a:p>
          <a:p>
            <a:endParaRPr lang="es-ES" sz="2000" b="1" dirty="0">
              <a:latin typeface="Comic Sans MS" pitchFamily="66" charset="0"/>
            </a:endParaRPr>
          </a:p>
          <a:p>
            <a:pPr algn="ctr"/>
            <a:r>
              <a:rPr lang="es-ES" sz="2000" b="1" dirty="0">
                <a:latin typeface="Comic Sans MS" pitchFamily="66" charset="0"/>
              </a:rPr>
              <a:t>El área corresponde al oblicuo interno</a:t>
            </a:r>
          </a:p>
        </p:txBody>
      </p:sp>
      <p:sp>
        <p:nvSpPr>
          <p:cNvPr id="11" name="10 Rectángulo"/>
          <p:cNvSpPr/>
          <p:nvPr/>
        </p:nvSpPr>
        <p:spPr>
          <a:xfrm>
            <a:off x="3945989" y="3314245"/>
            <a:ext cx="1224135" cy="646331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Oblicuo externo</a:t>
            </a:r>
          </a:p>
        </p:txBody>
      </p:sp>
      <p:sp>
        <p:nvSpPr>
          <p:cNvPr id="12" name="11 Rectángulo"/>
          <p:cNvSpPr/>
          <p:nvPr/>
        </p:nvSpPr>
        <p:spPr>
          <a:xfrm>
            <a:off x="4161" y="3250745"/>
            <a:ext cx="1608133" cy="369332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pPr>
              <a:buNone/>
            </a:pPr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Dorsal ancho</a:t>
            </a:r>
          </a:p>
        </p:txBody>
      </p:sp>
      <p:sp>
        <p:nvSpPr>
          <p:cNvPr id="13" name="12 Rectángulo"/>
          <p:cNvSpPr/>
          <p:nvPr/>
        </p:nvSpPr>
        <p:spPr>
          <a:xfrm>
            <a:off x="1979712" y="5572335"/>
            <a:ext cx="1582484" cy="369332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pPr>
              <a:buNone/>
            </a:pPr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Cresta ilíaca</a:t>
            </a:r>
          </a:p>
        </p:txBody>
      </p:sp>
      <p:cxnSp>
        <p:nvCxnSpPr>
          <p:cNvPr id="14" name="13 Conector recto de flecha"/>
          <p:cNvCxnSpPr/>
          <p:nvPr/>
        </p:nvCxnSpPr>
        <p:spPr>
          <a:xfrm flipH="1">
            <a:off x="3131840" y="3637410"/>
            <a:ext cx="814149" cy="146406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16 Conector recto de flecha"/>
          <p:cNvCxnSpPr/>
          <p:nvPr/>
        </p:nvCxnSpPr>
        <p:spPr>
          <a:xfrm>
            <a:off x="1612294" y="3435411"/>
            <a:ext cx="615061" cy="73408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18 Conector recto de flecha"/>
          <p:cNvCxnSpPr/>
          <p:nvPr/>
        </p:nvCxnSpPr>
        <p:spPr>
          <a:xfrm flipH="1" flipV="1">
            <a:off x="2770954" y="4218650"/>
            <a:ext cx="1" cy="1353686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2" name="21 Elipse"/>
          <p:cNvSpPr/>
          <p:nvPr/>
        </p:nvSpPr>
        <p:spPr>
          <a:xfrm>
            <a:off x="2267744" y="3472115"/>
            <a:ext cx="864096" cy="892989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722339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A481B-75BE-465D-AB1F-675F70DFB33D}" type="slidenum">
              <a:rPr lang="es-ES" smtClean="0"/>
              <a:t>25</a:t>
            </a:fld>
            <a:endParaRPr lang="es-ES"/>
          </a:p>
        </p:txBody>
      </p:sp>
      <p:sp>
        <p:nvSpPr>
          <p:cNvPr id="7" name="6 Rectángulo"/>
          <p:cNvSpPr/>
          <p:nvPr/>
        </p:nvSpPr>
        <p:spPr>
          <a:xfrm>
            <a:off x="1619672" y="306324"/>
            <a:ext cx="5616624" cy="46166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s-ES" sz="2400" b="1" dirty="0">
                <a:solidFill>
                  <a:schemeClr val="bg1"/>
                </a:solidFill>
                <a:latin typeface="Comic Sans MS" pitchFamily="66" charset="0"/>
              </a:rPr>
              <a:t>MÚSCULO OBLICUO INTERNO</a:t>
            </a:r>
          </a:p>
        </p:txBody>
      </p:sp>
      <p:sp>
        <p:nvSpPr>
          <p:cNvPr id="8" name="7 Rectángulo"/>
          <p:cNvSpPr/>
          <p:nvPr/>
        </p:nvSpPr>
        <p:spPr>
          <a:xfrm>
            <a:off x="2987824" y="800053"/>
            <a:ext cx="199285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s-ES" sz="2000" b="1" dirty="0">
                <a:latin typeface="Comic Sans MS" pitchFamily="66" charset="0"/>
              </a:rPr>
              <a:t>Oblicuo menor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28" t="22292" r="69543" b="33211"/>
          <a:stretch/>
        </p:blipFill>
        <p:spPr bwMode="auto">
          <a:xfrm>
            <a:off x="395536" y="1340207"/>
            <a:ext cx="3456384" cy="529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9 Rectángulo"/>
          <p:cNvSpPr/>
          <p:nvPr/>
        </p:nvSpPr>
        <p:spPr>
          <a:xfrm>
            <a:off x="4427983" y="1523696"/>
            <a:ext cx="295946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>
                <a:solidFill>
                  <a:srgbClr val="00FFFF"/>
                </a:solidFill>
                <a:latin typeface="Comic Sans MS" pitchFamily="66" charset="0"/>
              </a:rPr>
              <a:t>Inserciones de origen:</a:t>
            </a:r>
            <a:endParaRPr lang="es-ES" sz="2000" dirty="0">
              <a:solidFill>
                <a:srgbClr val="00FFFF"/>
              </a:solidFill>
              <a:latin typeface="Comic Sans MS" pitchFamily="66" charset="0"/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4278319" y="2060848"/>
            <a:ext cx="3816424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itchFamily="2" charset="2"/>
              <a:buChar char="§"/>
            </a:pPr>
            <a:r>
              <a:rPr lang="es-ES" sz="1600" b="1" dirty="0">
                <a:latin typeface="Comic Sans MS" pitchFamily="66" charset="0"/>
              </a:rPr>
              <a:t>Apófisis espinosa de las </a:t>
            </a:r>
            <a:r>
              <a:rPr lang="es-ES" sz="1600" b="1" dirty="0">
                <a:solidFill>
                  <a:srgbClr val="FFFF00"/>
                </a:solidFill>
                <a:latin typeface="Comic Sans MS" pitchFamily="66" charset="0"/>
              </a:rPr>
              <a:t>últimas vértebras lumbares</a:t>
            </a:r>
            <a:endParaRPr lang="es-PY" sz="1600" b="1" dirty="0">
              <a:solidFill>
                <a:srgbClr val="FFFF00"/>
              </a:solidFill>
              <a:latin typeface="Comic Sans MS" pitchFamily="66" charset="0"/>
            </a:endParaRPr>
          </a:p>
          <a:p>
            <a:pPr marL="285750" lvl="0" indent="-285750">
              <a:buFont typeface="Wingdings" pitchFamily="2" charset="2"/>
              <a:buChar char="§"/>
            </a:pPr>
            <a:r>
              <a:rPr lang="es-ES" sz="1600" b="1" dirty="0">
                <a:solidFill>
                  <a:srgbClr val="FFFF00"/>
                </a:solidFill>
                <a:latin typeface="Comic Sans MS" pitchFamily="66" charset="0"/>
              </a:rPr>
              <a:t>Intersticio de la cresta ilíaca </a:t>
            </a:r>
            <a:r>
              <a:rPr lang="es-ES" sz="1600" b="1" dirty="0">
                <a:latin typeface="Comic Sans MS" pitchFamily="66" charset="0"/>
              </a:rPr>
              <a:t>(</a:t>
            </a:r>
            <a:r>
              <a:rPr lang="es-ES" sz="1600" b="1" baseline="30000" dirty="0">
                <a:latin typeface="Comic Sans MS" pitchFamily="66" charset="0"/>
              </a:rPr>
              <a:t>3</a:t>
            </a:r>
            <a:r>
              <a:rPr lang="es-ES" sz="1600" b="1" dirty="0">
                <a:latin typeface="Comic Sans MS" pitchFamily="66" charset="0"/>
              </a:rPr>
              <a:t>/</a:t>
            </a:r>
            <a:r>
              <a:rPr lang="es-ES" sz="1600" b="1" baseline="-25000" dirty="0">
                <a:latin typeface="Comic Sans MS" pitchFamily="66" charset="0"/>
              </a:rPr>
              <a:t>4</a:t>
            </a:r>
            <a:r>
              <a:rPr lang="es-ES" sz="1600" b="1" dirty="0">
                <a:latin typeface="Comic Sans MS" pitchFamily="66" charset="0"/>
              </a:rPr>
              <a:t> anteriores)</a:t>
            </a:r>
            <a:endParaRPr lang="es-PY" sz="1600" b="1" dirty="0">
              <a:latin typeface="Comic Sans MS" pitchFamily="66" charset="0"/>
            </a:endParaRPr>
          </a:p>
          <a:p>
            <a:pPr marL="285750" lvl="0" indent="-285750">
              <a:buFont typeface="Wingdings" pitchFamily="2" charset="2"/>
              <a:buChar char="§"/>
            </a:pPr>
            <a:r>
              <a:rPr lang="es-ES" sz="1600" b="1" dirty="0">
                <a:solidFill>
                  <a:srgbClr val="FFFF00"/>
                </a:solidFill>
                <a:latin typeface="Comic Sans MS" pitchFamily="66" charset="0"/>
              </a:rPr>
              <a:t>EIAS</a:t>
            </a:r>
            <a:endParaRPr lang="es-PY" sz="1600" b="1" dirty="0">
              <a:solidFill>
                <a:srgbClr val="FFFF00"/>
              </a:solidFill>
              <a:latin typeface="Comic Sans MS" pitchFamily="66" charset="0"/>
            </a:endParaRPr>
          </a:p>
          <a:p>
            <a:pPr marL="285750" lvl="0" indent="-285750">
              <a:buFont typeface="Wingdings" pitchFamily="2" charset="2"/>
              <a:buChar char="§"/>
            </a:pPr>
            <a:r>
              <a:rPr lang="es-ES" sz="1600" b="1" dirty="0">
                <a:solidFill>
                  <a:srgbClr val="FFFF00"/>
                </a:solidFill>
                <a:latin typeface="Comic Sans MS" pitchFamily="66" charset="0"/>
              </a:rPr>
              <a:t>Ligamento inguinal </a:t>
            </a:r>
            <a:r>
              <a:rPr lang="es-ES" sz="1600" b="1" dirty="0">
                <a:latin typeface="Comic Sans MS" pitchFamily="66" charset="0"/>
              </a:rPr>
              <a:t>(</a:t>
            </a:r>
            <a:r>
              <a:rPr lang="es-ES" sz="1600" b="1" baseline="30000" dirty="0">
                <a:latin typeface="Comic Sans MS" pitchFamily="66" charset="0"/>
              </a:rPr>
              <a:t>1</a:t>
            </a:r>
            <a:r>
              <a:rPr lang="es-ES" sz="1600" b="1" dirty="0">
                <a:latin typeface="Comic Sans MS" pitchFamily="66" charset="0"/>
              </a:rPr>
              <a:t>/</a:t>
            </a:r>
            <a:r>
              <a:rPr lang="es-ES" sz="1600" b="1" baseline="-25000" dirty="0">
                <a:latin typeface="Comic Sans MS" pitchFamily="66" charset="0"/>
              </a:rPr>
              <a:t>3</a:t>
            </a:r>
            <a:r>
              <a:rPr lang="es-ES" sz="1600" b="1" dirty="0">
                <a:latin typeface="Comic Sans MS" pitchFamily="66" charset="0"/>
              </a:rPr>
              <a:t> lateral)</a:t>
            </a:r>
          </a:p>
        </p:txBody>
      </p:sp>
      <p:sp>
        <p:nvSpPr>
          <p:cNvPr id="12" name="11 Rectángulo"/>
          <p:cNvSpPr/>
          <p:nvPr/>
        </p:nvSpPr>
        <p:spPr>
          <a:xfrm>
            <a:off x="4443683" y="3988170"/>
            <a:ext cx="308449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>
                <a:solidFill>
                  <a:srgbClr val="00FFFF"/>
                </a:solidFill>
                <a:latin typeface="Comic Sans MS" pitchFamily="66" charset="0"/>
              </a:rPr>
              <a:t>Inserciones terminales:</a:t>
            </a:r>
            <a:endParaRPr lang="es-ES" sz="2000" dirty="0">
              <a:solidFill>
                <a:srgbClr val="00FFFF"/>
              </a:solidFill>
              <a:latin typeface="Comic Sans MS" pitchFamily="66" charset="0"/>
            </a:endParaRPr>
          </a:p>
        </p:txBody>
      </p:sp>
      <p:sp>
        <p:nvSpPr>
          <p:cNvPr id="13" name="12 Rectángulo"/>
          <p:cNvSpPr/>
          <p:nvPr/>
        </p:nvSpPr>
        <p:spPr>
          <a:xfrm>
            <a:off x="4278318" y="4509119"/>
            <a:ext cx="461416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itchFamily="2" charset="2"/>
              <a:buChar char="§"/>
            </a:pPr>
            <a:r>
              <a:rPr lang="es-ES" sz="1600" b="1" dirty="0">
                <a:solidFill>
                  <a:srgbClr val="FF99FF"/>
                </a:solidFill>
                <a:latin typeface="Comic Sans MS" pitchFamily="66" charset="0"/>
              </a:rPr>
              <a:t>Los fascículos posteriores </a:t>
            </a:r>
            <a:r>
              <a:rPr lang="es-ES" sz="1600" b="1" dirty="0">
                <a:solidFill>
                  <a:srgbClr val="FFFF00"/>
                </a:solidFill>
                <a:latin typeface="Comic Sans MS" pitchFamily="66" charset="0"/>
              </a:rPr>
              <a:t>van a las 3 últimas costillas </a:t>
            </a:r>
            <a:r>
              <a:rPr lang="es-ES" sz="1600" b="1" dirty="0">
                <a:latin typeface="Comic Sans MS" pitchFamily="66" charset="0"/>
              </a:rPr>
              <a:t>y al </a:t>
            </a:r>
            <a:r>
              <a:rPr lang="es-ES" sz="1600" b="1" dirty="0">
                <a:solidFill>
                  <a:srgbClr val="FFFF00"/>
                </a:solidFill>
                <a:latin typeface="Comic Sans MS" pitchFamily="66" charset="0"/>
              </a:rPr>
              <a:t>CC10</a:t>
            </a:r>
            <a:endParaRPr lang="es-ES" sz="1600" b="1" dirty="0">
              <a:latin typeface="Comic Sans MS" pitchFamily="66" charset="0"/>
            </a:endParaRPr>
          </a:p>
          <a:p>
            <a:pPr marL="285750" lvl="0" indent="-285750">
              <a:buFont typeface="Wingdings" pitchFamily="2" charset="2"/>
              <a:buChar char="§"/>
            </a:pPr>
            <a:r>
              <a:rPr lang="es-ES" sz="1600" b="1" dirty="0">
                <a:solidFill>
                  <a:srgbClr val="FF99FF"/>
                </a:solidFill>
                <a:latin typeface="Comic Sans MS" pitchFamily="66" charset="0"/>
              </a:rPr>
              <a:t>Los fascículos medios e inferiores </a:t>
            </a:r>
            <a:r>
              <a:rPr lang="es-ES" sz="1600" b="1" dirty="0">
                <a:latin typeface="Comic Sans MS" pitchFamily="66" charset="0"/>
              </a:rPr>
              <a:t>forman la </a:t>
            </a:r>
            <a:r>
              <a:rPr lang="es-ES" sz="1400" b="1" dirty="0">
                <a:solidFill>
                  <a:srgbClr val="FFFF00"/>
                </a:solidFill>
                <a:latin typeface="Comic Sans MS" pitchFamily="66" charset="0"/>
              </a:rPr>
              <a:t>APONEUROSIS DEL OBLICUO INTERNO</a:t>
            </a:r>
            <a:endParaRPr lang="es-PY" sz="1600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765315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A481B-75BE-465D-AB1F-675F70DFB33D}" type="slidenum">
              <a:rPr lang="es-ES" smtClean="0"/>
              <a:t>26</a:t>
            </a:fld>
            <a:endParaRPr lang="es-ES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228" t="22292" r="69543" b="33211"/>
          <a:stretch/>
        </p:blipFill>
        <p:spPr bwMode="auto">
          <a:xfrm>
            <a:off x="2267744" y="260648"/>
            <a:ext cx="3744416" cy="57372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7 Rectángulo"/>
          <p:cNvSpPr/>
          <p:nvPr/>
        </p:nvSpPr>
        <p:spPr>
          <a:xfrm>
            <a:off x="370890" y="1484784"/>
            <a:ext cx="2385589" cy="369332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Vértebras lumbares</a:t>
            </a:r>
            <a:endParaRPr lang="es-ES" dirty="0"/>
          </a:p>
        </p:txBody>
      </p:sp>
      <p:sp>
        <p:nvSpPr>
          <p:cNvPr id="9" name="8 Rectángulo"/>
          <p:cNvSpPr/>
          <p:nvPr/>
        </p:nvSpPr>
        <p:spPr>
          <a:xfrm>
            <a:off x="370890" y="2948371"/>
            <a:ext cx="1832254" cy="646331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Intersticio de la cresta ilíaca</a:t>
            </a:r>
          </a:p>
        </p:txBody>
      </p:sp>
      <p:sp>
        <p:nvSpPr>
          <p:cNvPr id="10" name="9 Rectángulo"/>
          <p:cNvSpPr/>
          <p:nvPr/>
        </p:nvSpPr>
        <p:spPr>
          <a:xfrm>
            <a:off x="1171589" y="4293096"/>
            <a:ext cx="784189" cy="369332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pPr>
              <a:buNone/>
            </a:pPr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EIAS</a:t>
            </a:r>
          </a:p>
        </p:txBody>
      </p:sp>
      <p:sp>
        <p:nvSpPr>
          <p:cNvPr id="11" name="10 Rectángulo"/>
          <p:cNvSpPr/>
          <p:nvPr/>
        </p:nvSpPr>
        <p:spPr>
          <a:xfrm>
            <a:off x="755576" y="5445224"/>
            <a:ext cx="2186817" cy="369332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pPr>
              <a:buNone/>
            </a:pPr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Ligamento inguinal</a:t>
            </a:r>
          </a:p>
        </p:txBody>
      </p:sp>
      <p:cxnSp>
        <p:nvCxnSpPr>
          <p:cNvPr id="12" name="11 Conector recto de flecha"/>
          <p:cNvCxnSpPr/>
          <p:nvPr/>
        </p:nvCxnSpPr>
        <p:spPr>
          <a:xfrm>
            <a:off x="2772621" y="1682788"/>
            <a:ext cx="719259" cy="882116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13 Conector recto de flecha"/>
          <p:cNvCxnSpPr/>
          <p:nvPr/>
        </p:nvCxnSpPr>
        <p:spPr>
          <a:xfrm flipV="1">
            <a:off x="2267744" y="3061856"/>
            <a:ext cx="1957892" cy="209680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18 Conector recto de flecha"/>
          <p:cNvCxnSpPr/>
          <p:nvPr/>
        </p:nvCxnSpPr>
        <p:spPr>
          <a:xfrm flipV="1">
            <a:off x="2123728" y="3862448"/>
            <a:ext cx="2733111" cy="615314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20 Conector recto de flecha"/>
          <p:cNvCxnSpPr/>
          <p:nvPr/>
        </p:nvCxnSpPr>
        <p:spPr>
          <a:xfrm flipV="1">
            <a:off x="2942393" y="4206809"/>
            <a:ext cx="1831318" cy="1238415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3" name="22 Rectángulo"/>
          <p:cNvSpPr/>
          <p:nvPr/>
        </p:nvSpPr>
        <p:spPr>
          <a:xfrm>
            <a:off x="5796136" y="2367783"/>
            <a:ext cx="2819354" cy="707886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ctr"/>
            <a:r>
              <a:rPr lang="es-ES" sz="2000" b="1" dirty="0">
                <a:latin typeface="Comic Sans MS" pitchFamily="66" charset="0"/>
              </a:rPr>
              <a:t>Se dirige adelante, medialmente y arriba</a:t>
            </a:r>
          </a:p>
        </p:txBody>
      </p:sp>
    </p:spTree>
    <p:extLst>
      <p:ext uri="{BB962C8B-B14F-4D97-AF65-F5344CB8AC3E}">
        <p14:creationId xmlns:p14="http://schemas.microsoft.com/office/powerpoint/2010/main" val="27241928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57510-DBCA-4384-A0FC-E649B3CD6D1D}" type="slidenum">
              <a:rPr lang="es-ES" smtClean="0"/>
              <a:pPr/>
              <a:t>27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Rectángulo"/>
          <p:cNvSpPr/>
          <p:nvPr/>
        </p:nvSpPr>
        <p:spPr>
          <a:xfrm>
            <a:off x="395536" y="332656"/>
            <a:ext cx="4132863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>
                <a:solidFill>
                  <a:srgbClr val="FFFF00"/>
                </a:solidFill>
                <a:latin typeface="Comic Sans MS" pitchFamily="66" charset="0"/>
              </a:rPr>
              <a:t>Aponeurosis del oblicuo interno</a:t>
            </a:r>
            <a:endParaRPr lang="es-ES" sz="2000" dirty="0">
              <a:latin typeface="Comic Sans MS" pitchFamily="66" charset="0"/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331493" y="1324775"/>
            <a:ext cx="445653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None/>
            </a:pPr>
            <a:r>
              <a:rPr lang="es-ES" b="1" dirty="0">
                <a:solidFill>
                  <a:srgbClr val="FF99FF"/>
                </a:solidFill>
                <a:latin typeface="Comic Sans MS" pitchFamily="66" charset="0"/>
              </a:rPr>
              <a:t>Arriba  se divide en 2 hojas:</a:t>
            </a:r>
          </a:p>
          <a:p>
            <a:pPr marL="285750" lvl="0" indent="-285750">
              <a:buFont typeface="Wingdings" pitchFamily="2" charset="2"/>
              <a:buChar char="§"/>
            </a:pPr>
            <a:r>
              <a:rPr lang="es-ES" b="1" dirty="0">
                <a:solidFill>
                  <a:srgbClr val="00FFFF"/>
                </a:solidFill>
                <a:latin typeface="Comic Sans MS" pitchFamily="66" charset="0"/>
              </a:rPr>
              <a:t>hoja anterior: </a:t>
            </a:r>
            <a:r>
              <a:rPr lang="es-ES" b="1" dirty="0">
                <a:latin typeface="Comic Sans MS" pitchFamily="66" charset="0"/>
              </a:rPr>
              <a:t>pasa delante del recto anterior</a:t>
            </a:r>
          </a:p>
          <a:p>
            <a:pPr marL="285750" lvl="0" indent="-285750">
              <a:buFont typeface="Wingdings" pitchFamily="2" charset="2"/>
              <a:buChar char="§"/>
            </a:pPr>
            <a:r>
              <a:rPr lang="es-ES" b="1" dirty="0">
                <a:solidFill>
                  <a:srgbClr val="00FFFF"/>
                </a:solidFill>
                <a:latin typeface="Comic Sans MS" pitchFamily="66" charset="0"/>
              </a:rPr>
              <a:t>hoja posterior: </a:t>
            </a:r>
            <a:r>
              <a:rPr lang="es-ES" b="1" dirty="0">
                <a:latin typeface="Comic Sans MS" pitchFamily="66" charset="0"/>
              </a:rPr>
              <a:t>pasa detrás del recto anterior</a:t>
            </a:r>
            <a:endParaRPr lang="es-PY" b="1" dirty="0">
              <a:latin typeface="Comic Sans MS" pitchFamily="66" charset="0"/>
            </a:endParaRPr>
          </a:p>
        </p:txBody>
      </p:sp>
      <p:sp>
        <p:nvSpPr>
          <p:cNvPr id="13" name="12 Rectángulo"/>
          <p:cNvSpPr/>
          <p:nvPr/>
        </p:nvSpPr>
        <p:spPr>
          <a:xfrm>
            <a:off x="362535" y="3415346"/>
            <a:ext cx="410664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None/>
            </a:pPr>
            <a:r>
              <a:rPr lang="es-ES" b="1" dirty="0">
                <a:solidFill>
                  <a:srgbClr val="FF99FF"/>
                </a:solidFill>
                <a:latin typeface="Comic Sans MS" pitchFamily="66" charset="0"/>
              </a:rPr>
              <a:t>Abajo no se divide </a:t>
            </a:r>
            <a:r>
              <a:rPr lang="es-ES" b="1" dirty="0">
                <a:latin typeface="Comic Sans MS" pitchFamily="66" charset="0"/>
              </a:rPr>
              <a:t>y pasa delante del recto del abdomen </a:t>
            </a:r>
            <a:endParaRPr lang="es-PY" b="1" dirty="0">
              <a:latin typeface="Comic Sans MS" pitchFamily="66" charset="0"/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989312" y="5229200"/>
            <a:ext cx="6928332" cy="923330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lvl="0" algn="ctr">
              <a:buNone/>
            </a:pPr>
            <a:r>
              <a:rPr lang="es-ES" b="1" dirty="0">
                <a:latin typeface="Comic Sans MS" pitchFamily="66" charset="0"/>
              </a:rPr>
              <a:t>A veces la parte inferior de la aponeurosis se fusiona a la aponeurosis anterior del transverso y forman juntos el </a:t>
            </a:r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TENDÓN CONJUNTO </a:t>
            </a:r>
            <a:r>
              <a:rPr lang="es-ES" b="1" dirty="0">
                <a:latin typeface="Comic Sans MS" pitchFamily="66" charset="0"/>
              </a:rPr>
              <a:t>que se inserta en el pubis</a:t>
            </a:r>
            <a:endParaRPr lang="es-PY" b="1" dirty="0">
              <a:latin typeface="Comic Sans MS" pitchFamily="66" charset="0"/>
            </a:endParaRP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 cstate="print"/>
          <a:srcRect l="29297" t="43945" r="42871" b="39453"/>
          <a:stretch>
            <a:fillRect/>
          </a:stretch>
        </p:blipFill>
        <p:spPr bwMode="auto">
          <a:xfrm>
            <a:off x="4528399" y="765558"/>
            <a:ext cx="4343986" cy="1943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3" cstate="print"/>
          <a:srcRect l="32936" t="42940" r="42955" b="42365"/>
          <a:stretch>
            <a:fillRect/>
          </a:stretch>
        </p:blipFill>
        <p:spPr bwMode="auto">
          <a:xfrm>
            <a:off x="4528398" y="3031320"/>
            <a:ext cx="4335309" cy="1981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" name="19 Rectángulo"/>
          <p:cNvSpPr/>
          <p:nvPr/>
        </p:nvSpPr>
        <p:spPr>
          <a:xfrm>
            <a:off x="4762723" y="1444180"/>
            <a:ext cx="43954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400" b="1" dirty="0">
                <a:solidFill>
                  <a:srgbClr val="FFFF00"/>
                </a:solidFill>
                <a:latin typeface="Comic Sans MS" pitchFamily="66" charset="0"/>
              </a:rPr>
              <a:t>OE</a:t>
            </a:r>
            <a:endParaRPr lang="es-ES" sz="1400" dirty="0"/>
          </a:p>
        </p:txBody>
      </p:sp>
      <p:sp>
        <p:nvSpPr>
          <p:cNvPr id="21" name="20 Rectángulo"/>
          <p:cNvSpPr/>
          <p:nvPr/>
        </p:nvSpPr>
        <p:spPr>
          <a:xfrm>
            <a:off x="4840709" y="1755662"/>
            <a:ext cx="43954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400" b="1" dirty="0">
                <a:solidFill>
                  <a:srgbClr val="FFFF00"/>
                </a:solidFill>
                <a:latin typeface="Comic Sans MS" pitchFamily="66" charset="0"/>
              </a:rPr>
              <a:t>OI</a:t>
            </a:r>
            <a:endParaRPr lang="es-ES" sz="1400" dirty="0"/>
          </a:p>
        </p:txBody>
      </p:sp>
      <p:sp>
        <p:nvSpPr>
          <p:cNvPr id="22" name="21 Rectángulo"/>
          <p:cNvSpPr/>
          <p:nvPr/>
        </p:nvSpPr>
        <p:spPr>
          <a:xfrm>
            <a:off x="5202267" y="1909550"/>
            <a:ext cx="3097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400" b="1" dirty="0">
                <a:solidFill>
                  <a:srgbClr val="FFFF00"/>
                </a:solidFill>
                <a:latin typeface="Comic Sans MS" pitchFamily="66" charset="0"/>
              </a:rPr>
              <a:t>T</a:t>
            </a:r>
            <a:endParaRPr lang="es-ES" sz="1400" dirty="0"/>
          </a:p>
        </p:txBody>
      </p:sp>
      <p:sp>
        <p:nvSpPr>
          <p:cNvPr id="23" name="22 Rectángulo"/>
          <p:cNvSpPr/>
          <p:nvPr/>
        </p:nvSpPr>
        <p:spPr>
          <a:xfrm>
            <a:off x="4613895" y="3907788"/>
            <a:ext cx="43954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400" b="1" dirty="0">
                <a:solidFill>
                  <a:srgbClr val="FFFF00"/>
                </a:solidFill>
                <a:latin typeface="Comic Sans MS" pitchFamily="66" charset="0"/>
              </a:rPr>
              <a:t>OE</a:t>
            </a:r>
            <a:endParaRPr lang="es-ES" sz="1400" dirty="0"/>
          </a:p>
        </p:txBody>
      </p:sp>
      <p:sp>
        <p:nvSpPr>
          <p:cNvPr id="24" name="23 Rectángulo"/>
          <p:cNvSpPr/>
          <p:nvPr/>
        </p:nvSpPr>
        <p:spPr>
          <a:xfrm>
            <a:off x="4849971" y="4215565"/>
            <a:ext cx="439544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400" b="1" dirty="0">
                <a:solidFill>
                  <a:srgbClr val="FFFF00"/>
                </a:solidFill>
                <a:latin typeface="Comic Sans MS" pitchFamily="66" charset="0"/>
              </a:rPr>
              <a:t>OI</a:t>
            </a:r>
            <a:endParaRPr lang="es-ES" sz="1400" dirty="0"/>
          </a:p>
        </p:txBody>
      </p:sp>
      <p:sp>
        <p:nvSpPr>
          <p:cNvPr id="25" name="24 Rectángulo"/>
          <p:cNvSpPr/>
          <p:nvPr/>
        </p:nvSpPr>
        <p:spPr>
          <a:xfrm>
            <a:off x="4914893" y="4523342"/>
            <a:ext cx="30970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400" b="1" dirty="0">
                <a:solidFill>
                  <a:srgbClr val="FFFF00"/>
                </a:solidFill>
                <a:latin typeface="Comic Sans MS" pitchFamily="66" charset="0"/>
              </a:rPr>
              <a:t>T</a:t>
            </a:r>
            <a:endParaRPr lang="es-ES" sz="1400" dirty="0"/>
          </a:p>
        </p:txBody>
      </p:sp>
      <p:sp>
        <p:nvSpPr>
          <p:cNvPr id="26" name="25 Rectángulo"/>
          <p:cNvSpPr/>
          <p:nvPr/>
        </p:nvSpPr>
        <p:spPr>
          <a:xfrm>
            <a:off x="7308304" y="1324775"/>
            <a:ext cx="43152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400" b="1" dirty="0">
                <a:solidFill>
                  <a:srgbClr val="FFFF00"/>
                </a:solidFill>
                <a:latin typeface="Comic Sans MS" pitchFamily="66" charset="0"/>
              </a:rPr>
              <a:t>RA</a:t>
            </a:r>
            <a:endParaRPr lang="es-ES" sz="1400" dirty="0"/>
          </a:p>
        </p:txBody>
      </p:sp>
      <p:sp>
        <p:nvSpPr>
          <p:cNvPr id="27" name="26 Rectángulo"/>
          <p:cNvSpPr/>
          <p:nvPr/>
        </p:nvSpPr>
        <p:spPr>
          <a:xfrm>
            <a:off x="7092540" y="3893045"/>
            <a:ext cx="431528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400" b="1" dirty="0">
                <a:solidFill>
                  <a:srgbClr val="FFFF00"/>
                </a:solidFill>
                <a:latin typeface="Comic Sans MS" pitchFamily="66" charset="0"/>
              </a:rPr>
              <a:t>RA</a:t>
            </a:r>
            <a:endParaRPr lang="es-ES" sz="1400" dirty="0"/>
          </a:p>
        </p:txBody>
      </p:sp>
    </p:spTree>
    <p:extLst>
      <p:ext uri="{BB962C8B-B14F-4D97-AF65-F5344CB8AC3E}">
        <p14:creationId xmlns:p14="http://schemas.microsoft.com/office/powerpoint/2010/main" val="1682083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A481B-75BE-465D-AB1F-675F70DFB33D}" type="slidenum">
              <a:rPr lang="es-ES" smtClean="0"/>
              <a:t>28</a:t>
            </a:fld>
            <a:endParaRPr lang="es-ES"/>
          </a:p>
        </p:txBody>
      </p:sp>
      <p:sp>
        <p:nvSpPr>
          <p:cNvPr id="8" name="7 Rectángulo"/>
          <p:cNvSpPr/>
          <p:nvPr/>
        </p:nvSpPr>
        <p:spPr>
          <a:xfrm>
            <a:off x="971600" y="245190"/>
            <a:ext cx="756084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latin typeface="Comic Sans MS" pitchFamily="66" charset="0"/>
              </a:rPr>
              <a:t>Las fibras musculares del borde inferior del oblicuo interno </a:t>
            </a:r>
            <a:r>
              <a:rPr lang="es-ES" b="1" dirty="0">
                <a:solidFill>
                  <a:srgbClr val="66FF33"/>
                </a:solidFill>
                <a:latin typeface="Comic Sans MS" pitchFamily="66" charset="0"/>
              </a:rPr>
              <a:t>se dirigen al testículo </a:t>
            </a:r>
            <a:r>
              <a:rPr lang="es-ES" b="1" dirty="0">
                <a:latin typeface="Comic Sans MS" pitchFamily="66" charset="0"/>
              </a:rPr>
              <a:t>y forman el </a:t>
            </a:r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MÚSCULO CREMÁSTER</a:t>
            </a:r>
            <a:r>
              <a:rPr lang="es-ES" b="1" dirty="0">
                <a:latin typeface="Comic Sans MS" pitchFamily="66" charset="0"/>
              </a:rPr>
              <a:t>, que rodea al cordón espermático.</a:t>
            </a:r>
            <a:endParaRPr lang="es-PY" b="1" dirty="0">
              <a:latin typeface="Comic Sans MS" pitchFamily="66" charset="0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2" cstate="print"/>
          <a:srcRect l="42195" t="53200" r="37549" b="22656"/>
          <a:stretch>
            <a:fillRect/>
          </a:stretch>
        </p:blipFill>
        <p:spPr bwMode="auto">
          <a:xfrm>
            <a:off x="395536" y="1484784"/>
            <a:ext cx="5040560" cy="450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7" descr="Fi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6164955" y="1536604"/>
            <a:ext cx="2396682" cy="4454142"/>
          </a:xfrm>
          <a:noFill/>
          <a:ln/>
          <a:effectLst>
            <a:outerShdw dist="107763" dir="2700000" algn="ctr" rotWithShape="0">
              <a:srgbClr val="000000">
                <a:alpha val="50000"/>
              </a:srgbClr>
            </a:outerShdw>
          </a:effectLst>
        </p:spPr>
      </p:pic>
      <p:sp>
        <p:nvSpPr>
          <p:cNvPr id="11" name="10 Rectángulo"/>
          <p:cNvSpPr/>
          <p:nvPr/>
        </p:nvSpPr>
        <p:spPr>
          <a:xfrm>
            <a:off x="773243" y="6227841"/>
            <a:ext cx="2300630" cy="369332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Músculo cremáster</a:t>
            </a:r>
            <a:endParaRPr lang="es-ES" dirty="0">
              <a:latin typeface="Comic Sans MS" pitchFamily="66" charset="0"/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572689" y="3501008"/>
            <a:ext cx="1497526" cy="307777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r>
              <a:rPr lang="es-ES" sz="1400" b="1" dirty="0">
                <a:solidFill>
                  <a:srgbClr val="FFFF00"/>
                </a:solidFill>
                <a:latin typeface="Comic Sans MS" pitchFamily="66" charset="0"/>
              </a:rPr>
              <a:t>Oblicuo interno</a:t>
            </a:r>
            <a:endParaRPr lang="es-ES" sz="1400" dirty="0">
              <a:latin typeface="Comic Sans MS" pitchFamily="66" charset="0"/>
            </a:endParaRPr>
          </a:p>
        </p:txBody>
      </p:sp>
      <p:cxnSp>
        <p:nvCxnSpPr>
          <p:cNvPr id="13" name="12 Conector recto de flecha"/>
          <p:cNvCxnSpPr/>
          <p:nvPr/>
        </p:nvCxnSpPr>
        <p:spPr>
          <a:xfrm flipV="1">
            <a:off x="2153741" y="4221088"/>
            <a:ext cx="978946" cy="2006753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14 Conector recto de flecha"/>
          <p:cNvCxnSpPr/>
          <p:nvPr/>
        </p:nvCxnSpPr>
        <p:spPr>
          <a:xfrm flipV="1">
            <a:off x="1407097" y="2395347"/>
            <a:ext cx="516461" cy="1105661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9" name="18 Rectángulo"/>
          <p:cNvSpPr/>
          <p:nvPr/>
        </p:nvSpPr>
        <p:spPr>
          <a:xfrm>
            <a:off x="218518" y="1104537"/>
            <a:ext cx="1755545" cy="523220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ctr"/>
            <a:r>
              <a:rPr lang="es-ES" sz="1400" b="1" dirty="0">
                <a:solidFill>
                  <a:srgbClr val="FFFF00"/>
                </a:solidFill>
                <a:latin typeface="Comic Sans MS" pitchFamily="66" charset="0"/>
              </a:rPr>
              <a:t>Aponeurosis del oblicuo interno</a:t>
            </a:r>
            <a:endParaRPr lang="es-ES" sz="1400" dirty="0">
              <a:latin typeface="Comic Sans MS" pitchFamily="66" charset="0"/>
            </a:endParaRPr>
          </a:p>
        </p:txBody>
      </p:sp>
      <p:cxnSp>
        <p:nvCxnSpPr>
          <p:cNvPr id="20" name="19 Conector recto de flecha"/>
          <p:cNvCxnSpPr/>
          <p:nvPr/>
        </p:nvCxnSpPr>
        <p:spPr>
          <a:xfrm>
            <a:off x="1923558" y="1548305"/>
            <a:ext cx="746644" cy="734877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29653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57510-DBCA-4384-A0FC-E649B3CD6D1D}" type="slidenum">
              <a:rPr lang="es-ES" smtClean="0"/>
              <a:pPr/>
              <a:t>29</a:t>
            </a:fld>
            <a:endParaRPr lang="es-ES"/>
          </a:p>
        </p:txBody>
      </p:sp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/>
          <a:srcRect l="42195" t="53200" r="37549" b="22656"/>
          <a:stretch>
            <a:fillRect/>
          </a:stretch>
        </p:blipFill>
        <p:spPr bwMode="auto">
          <a:xfrm>
            <a:off x="1619672" y="958662"/>
            <a:ext cx="5544616" cy="49565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" name="9 Rectángulo"/>
          <p:cNvSpPr/>
          <p:nvPr/>
        </p:nvSpPr>
        <p:spPr>
          <a:xfrm>
            <a:off x="250386" y="2729054"/>
            <a:ext cx="1755545" cy="523220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ctr"/>
            <a:r>
              <a:rPr lang="es-ES" sz="1400" b="1" dirty="0">
                <a:solidFill>
                  <a:srgbClr val="FFFF00"/>
                </a:solidFill>
                <a:latin typeface="Comic Sans MS" pitchFamily="66" charset="0"/>
              </a:rPr>
              <a:t>Inserción en el ligamento inguinal</a:t>
            </a:r>
            <a:endParaRPr lang="es-ES" sz="1400" dirty="0">
              <a:latin typeface="Comic Sans MS" pitchFamily="66" charset="0"/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3585025" y="476672"/>
            <a:ext cx="1613909" cy="40011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  <a:latin typeface="Comic Sans MS" pitchFamily="66" charset="0"/>
              </a:rPr>
              <a:t>SALTITO</a:t>
            </a:r>
            <a:endParaRPr lang="es-ES" sz="2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6231275" y="3184766"/>
            <a:ext cx="2085141" cy="369332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Tendón conjunto</a:t>
            </a:r>
            <a:endParaRPr lang="es-ES" dirty="0">
              <a:latin typeface="Comic Sans MS" pitchFamily="66" charset="0"/>
            </a:endParaRPr>
          </a:p>
        </p:txBody>
      </p:sp>
      <p:cxnSp>
        <p:nvCxnSpPr>
          <p:cNvPr id="13" name="12 Conector recto de flecha"/>
          <p:cNvCxnSpPr/>
          <p:nvPr/>
        </p:nvCxnSpPr>
        <p:spPr>
          <a:xfrm flipV="1">
            <a:off x="2005932" y="2606485"/>
            <a:ext cx="1058164" cy="384179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14 Conector recto de flecha"/>
          <p:cNvCxnSpPr/>
          <p:nvPr/>
        </p:nvCxnSpPr>
        <p:spPr>
          <a:xfrm>
            <a:off x="4305549" y="873125"/>
            <a:ext cx="0" cy="2379149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17 Conector recto de flecha"/>
          <p:cNvCxnSpPr/>
          <p:nvPr/>
        </p:nvCxnSpPr>
        <p:spPr>
          <a:xfrm flipH="1">
            <a:off x="4765301" y="3338654"/>
            <a:ext cx="1465974" cy="153889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1" name="20 Rectángulo"/>
          <p:cNvSpPr/>
          <p:nvPr/>
        </p:nvSpPr>
        <p:spPr>
          <a:xfrm>
            <a:off x="6411058" y="3734435"/>
            <a:ext cx="1755545" cy="338554"/>
          </a:xfrm>
          <a:prstGeom prst="rect">
            <a:avLst/>
          </a:prstGeom>
          <a:solidFill>
            <a:schemeClr val="tx1"/>
          </a:solidFill>
          <a:ln>
            <a:solidFill>
              <a:srgbClr val="00FF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1600" b="1" dirty="0">
                <a:solidFill>
                  <a:schemeClr val="bg1"/>
                </a:solidFill>
                <a:latin typeface="Comic Sans MS" pitchFamily="66" charset="0"/>
              </a:rPr>
              <a:t>Ap OI + Ap T</a:t>
            </a:r>
            <a:endParaRPr lang="es-ES" sz="16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22" name="21 Rectángulo"/>
          <p:cNvSpPr/>
          <p:nvPr/>
        </p:nvSpPr>
        <p:spPr>
          <a:xfrm>
            <a:off x="250385" y="799071"/>
            <a:ext cx="2056973" cy="400110"/>
          </a:xfrm>
          <a:prstGeom prst="rect">
            <a:avLst/>
          </a:prstGeom>
          <a:solidFill>
            <a:srgbClr val="FF0000"/>
          </a:solidFill>
        </p:spPr>
        <p:txBody>
          <a:bodyPr wrap="none">
            <a:spAutoFit/>
          </a:bodyPr>
          <a:lstStyle/>
          <a:p>
            <a:pPr>
              <a:buNone/>
            </a:pPr>
            <a:r>
              <a:rPr lang="es-ES" sz="2000" b="1" dirty="0">
                <a:solidFill>
                  <a:srgbClr val="FFFF00"/>
                </a:solidFill>
                <a:latin typeface="Comic Sans MS" pitchFamily="66" charset="0"/>
              </a:rPr>
              <a:t>Oblicuo interno</a:t>
            </a:r>
          </a:p>
        </p:txBody>
      </p:sp>
      <p:cxnSp>
        <p:nvCxnSpPr>
          <p:cNvPr id="23" name="22 Conector recto de flecha"/>
          <p:cNvCxnSpPr/>
          <p:nvPr/>
        </p:nvCxnSpPr>
        <p:spPr>
          <a:xfrm>
            <a:off x="2307358" y="1065215"/>
            <a:ext cx="896490" cy="563585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540846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A481B-75BE-465D-AB1F-675F70DFB33D}" type="slidenum">
              <a:rPr lang="es-ES" smtClean="0"/>
              <a:t>30</a:t>
            </a:fld>
            <a:endParaRPr lang="es-ES"/>
          </a:p>
        </p:txBody>
      </p:sp>
      <p:sp>
        <p:nvSpPr>
          <p:cNvPr id="7" name="6 Rectángulo"/>
          <p:cNvSpPr/>
          <p:nvPr/>
        </p:nvSpPr>
        <p:spPr>
          <a:xfrm>
            <a:off x="2267744" y="214571"/>
            <a:ext cx="4607352" cy="523220"/>
          </a:xfrm>
          <a:prstGeom prst="rect">
            <a:avLst/>
          </a:prstGeom>
          <a:solidFill>
            <a:srgbClr val="FF99FF"/>
          </a:solidFill>
        </p:spPr>
        <p:txBody>
          <a:bodyPr wrap="none">
            <a:spAutoFit/>
          </a:bodyPr>
          <a:lstStyle/>
          <a:p>
            <a:pPr>
              <a:buNone/>
            </a:pPr>
            <a:r>
              <a:rPr lang="es-ES" sz="2800" b="1" dirty="0">
                <a:solidFill>
                  <a:schemeClr val="bg1"/>
                </a:solidFill>
                <a:latin typeface="Comic Sans MS" pitchFamily="66" charset="0"/>
              </a:rPr>
              <a:t>Triángulo lumbar superior</a:t>
            </a:r>
          </a:p>
        </p:txBody>
      </p:sp>
      <p:sp>
        <p:nvSpPr>
          <p:cNvPr id="8" name="7 Rectángulo"/>
          <p:cNvSpPr/>
          <p:nvPr/>
        </p:nvSpPr>
        <p:spPr>
          <a:xfrm>
            <a:off x="4716016" y="783534"/>
            <a:ext cx="400301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s-ES" sz="2400" b="1" dirty="0">
                <a:solidFill>
                  <a:srgbClr val="FFFF00"/>
                </a:solidFill>
                <a:latin typeface="Comic Sans MS" pitchFamily="66" charset="0"/>
              </a:rPr>
              <a:t>Cuadrilátero de Grynfelt</a:t>
            </a:r>
          </a:p>
        </p:txBody>
      </p:sp>
      <p:sp>
        <p:nvSpPr>
          <p:cNvPr id="9" name="3 Marcador de contenido"/>
          <p:cNvSpPr>
            <a:spLocks noGrp="1"/>
          </p:cNvSpPr>
          <p:nvPr>
            <p:ph sz="half" idx="2"/>
          </p:nvPr>
        </p:nvSpPr>
        <p:spPr>
          <a:xfrm>
            <a:off x="4571419" y="1785926"/>
            <a:ext cx="4147615" cy="2579178"/>
          </a:xfrm>
        </p:spPr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es-ES" sz="2000" b="1" dirty="0">
                <a:effectLst/>
                <a:latin typeface="Comic Sans MS" pitchFamily="66" charset="0"/>
              </a:rPr>
              <a:t>Oblicuo interno</a:t>
            </a:r>
          </a:p>
          <a:p>
            <a:pPr>
              <a:buFont typeface="Wingdings" pitchFamily="2" charset="2"/>
              <a:buChar char="§"/>
            </a:pPr>
            <a:r>
              <a:rPr lang="es-ES" sz="2000" b="1" dirty="0">
                <a:effectLst/>
                <a:latin typeface="Comic Sans MS" pitchFamily="66" charset="0"/>
              </a:rPr>
              <a:t>M. erector de la columna</a:t>
            </a:r>
          </a:p>
          <a:p>
            <a:pPr>
              <a:buFont typeface="Wingdings" pitchFamily="2" charset="2"/>
              <a:buChar char="§"/>
            </a:pPr>
            <a:r>
              <a:rPr lang="es-ES" sz="2000" b="1" dirty="0">
                <a:effectLst/>
                <a:latin typeface="Comic Sans MS" pitchFamily="66" charset="0"/>
              </a:rPr>
              <a:t>Costilla 12</a:t>
            </a:r>
          </a:p>
          <a:p>
            <a:pPr>
              <a:buFont typeface="Wingdings" pitchFamily="2" charset="2"/>
              <a:buChar char="§"/>
            </a:pPr>
            <a:r>
              <a:rPr lang="es-ES" sz="2000" b="1" dirty="0">
                <a:effectLst/>
                <a:latin typeface="Comic Sans MS" pitchFamily="66" charset="0"/>
              </a:rPr>
              <a:t>M. serrato posterior inferior</a:t>
            </a:r>
          </a:p>
          <a:p>
            <a:pPr>
              <a:buFontTx/>
              <a:buChar char="-"/>
            </a:pPr>
            <a:endParaRPr lang="es-ES" sz="2000" b="1" dirty="0">
              <a:effectLst/>
              <a:latin typeface="Comic Sans MS" pitchFamily="66" charset="0"/>
            </a:endParaRPr>
          </a:p>
          <a:p>
            <a:pPr algn="ctr">
              <a:buNone/>
            </a:pPr>
            <a:r>
              <a:rPr lang="es-ES" sz="2000" b="1" dirty="0">
                <a:effectLst/>
                <a:latin typeface="Comic Sans MS" pitchFamily="66" charset="0"/>
              </a:rPr>
              <a:t>El área corresponde al músculo transverso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 l="67383" t="41015" r="11377" b="14062"/>
          <a:stretch>
            <a:fillRect/>
          </a:stretch>
        </p:blipFill>
        <p:spPr bwMode="auto">
          <a:xfrm>
            <a:off x="539552" y="1129471"/>
            <a:ext cx="3249507" cy="51544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10 Rectángulo"/>
          <p:cNvSpPr/>
          <p:nvPr/>
        </p:nvSpPr>
        <p:spPr>
          <a:xfrm>
            <a:off x="210776" y="3537408"/>
            <a:ext cx="548548" cy="338554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es-ES" sz="1600" b="1" dirty="0">
                <a:solidFill>
                  <a:schemeClr val="bg1"/>
                </a:solidFill>
                <a:latin typeface="Comic Sans MS" pitchFamily="66" charset="0"/>
              </a:rPr>
              <a:t>SPI</a:t>
            </a:r>
            <a:endParaRPr lang="es-ES" sz="16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339054" y="1428736"/>
            <a:ext cx="559769" cy="338554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es-ES" sz="1600" b="1" dirty="0">
                <a:solidFill>
                  <a:schemeClr val="bg1"/>
                </a:solidFill>
                <a:latin typeface="Comic Sans MS" pitchFamily="66" charset="0"/>
              </a:rPr>
              <a:t>C12</a:t>
            </a:r>
            <a:endParaRPr lang="es-ES" sz="16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3" name="12 Rectángulo"/>
          <p:cNvSpPr/>
          <p:nvPr/>
        </p:nvSpPr>
        <p:spPr>
          <a:xfrm>
            <a:off x="3709499" y="3300226"/>
            <a:ext cx="460382" cy="338554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es-ES" sz="1600" b="1" dirty="0">
                <a:solidFill>
                  <a:schemeClr val="bg1"/>
                </a:solidFill>
                <a:latin typeface="Comic Sans MS" pitchFamily="66" charset="0"/>
              </a:rPr>
              <a:t>OI</a:t>
            </a:r>
            <a:endParaRPr lang="es-ES" sz="16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4" name="13 Rectángulo"/>
          <p:cNvSpPr/>
          <p:nvPr/>
        </p:nvSpPr>
        <p:spPr>
          <a:xfrm>
            <a:off x="265278" y="2132856"/>
            <a:ext cx="439544" cy="338554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es-ES" sz="1600" b="1" dirty="0">
                <a:solidFill>
                  <a:schemeClr val="bg1"/>
                </a:solidFill>
                <a:latin typeface="Comic Sans MS" pitchFamily="66" charset="0"/>
              </a:rPr>
              <a:t>EC</a:t>
            </a:r>
            <a:endParaRPr lang="es-ES" sz="1600" dirty="0">
              <a:solidFill>
                <a:schemeClr val="bg1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504959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A481B-75BE-465D-AB1F-675F70DFB33D}" type="slidenum">
              <a:rPr lang="es-ES" smtClean="0"/>
              <a:t>31</a:t>
            </a:fld>
            <a:endParaRPr lang="es-ES"/>
          </a:p>
        </p:txBody>
      </p:sp>
      <p:sp>
        <p:nvSpPr>
          <p:cNvPr id="7" name="6 Rectángulo"/>
          <p:cNvSpPr/>
          <p:nvPr/>
        </p:nvSpPr>
        <p:spPr>
          <a:xfrm>
            <a:off x="1443367" y="298458"/>
            <a:ext cx="6408712" cy="46166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s-ES" sz="2400" b="1" dirty="0">
                <a:solidFill>
                  <a:schemeClr val="bg1"/>
                </a:solidFill>
                <a:latin typeface="Comic Sans MS" pitchFamily="66" charset="0"/>
              </a:rPr>
              <a:t>MÚSCULO TRANSVERSO DEL ABDOMEN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13" t="1351" r="55103" b="56022"/>
          <a:stretch/>
        </p:blipFill>
        <p:spPr bwMode="auto">
          <a:xfrm>
            <a:off x="395536" y="980727"/>
            <a:ext cx="3744416" cy="55490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8 Rectángulo"/>
          <p:cNvSpPr/>
          <p:nvPr/>
        </p:nvSpPr>
        <p:spPr>
          <a:xfrm>
            <a:off x="4388799" y="980727"/>
            <a:ext cx="295946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>
                <a:solidFill>
                  <a:srgbClr val="00FFFF"/>
                </a:solidFill>
                <a:latin typeface="Comic Sans MS" pitchFamily="66" charset="0"/>
              </a:rPr>
              <a:t>Inserciones de origen:</a:t>
            </a:r>
            <a:endParaRPr lang="es-ES" sz="2000" dirty="0">
              <a:solidFill>
                <a:srgbClr val="00FFFF"/>
              </a:solidFill>
              <a:latin typeface="Comic Sans MS" pitchFamily="66" charset="0"/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4266220" y="1396861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lvl="0" indent="-285750">
              <a:buFont typeface="Wingdings" pitchFamily="2" charset="2"/>
              <a:buChar char="§"/>
            </a:pPr>
            <a:r>
              <a:rPr lang="es-ES" b="1" dirty="0">
                <a:latin typeface="Comic Sans MS" pitchFamily="66" charset="0"/>
              </a:rPr>
              <a:t>Cara medial de las </a:t>
            </a:r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6 últimas costillas</a:t>
            </a:r>
          </a:p>
          <a:p>
            <a:pPr marL="285750" lvl="0" indent="-285750">
              <a:buFont typeface="Wingdings" pitchFamily="2" charset="2"/>
              <a:buChar char="§"/>
            </a:pPr>
            <a:r>
              <a:rPr lang="es-ES" b="1" dirty="0">
                <a:latin typeface="Comic Sans MS" pitchFamily="66" charset="0"/>
              </a:rPr>
              <a:t>Apófisis transversa de la VT12 y de todas las VL por medio de la </a:t>
            </a:r>
            <a:r>
              <a:rPr lang="es-ES" b="1" dirty="0">
                <a:solidFill>
                  <a:srgbClr val="00FFFF"/>
                </a:solidFill>
                <a:latin typeface="Comic Sans MS" pitchFamily="66" charset="0"/>
              </a:rPr>
              <a:t>fascia toracolumbar</a:t>
            </a:r>
            <a:endParaRPr lang="es-PY" b="1" dirty="0">
              <a:solidFill>
                <a:srgbClr val="FFFF00"/>
              </a:solidFill>
              <a:latin typeface="Comic Sans MS" pitchFamily="66" charset="0"/>
            </a:endParaRPr>
          </a:p>
          <a:p>
            <a:pPr marL="285750" lvl="0" indent="-285750">
              <a:buFont typeface="Wingdings" pitchFamily="2" charset="2"/>
              <a:buChar char="§"/>
            </a:pPr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Labio medial de la cresta ilíaca </a:t>
            </a:r>
            <a:r>
              <a:rPr lang="es-ES" b="1" dirty="0">
                <a:latin typeface="Comic Sans MS" pitchFamily="66" charset="0"/>
              </a:rPr>
              <a:t>(</a:t>
            </a:r>
            <a:r>
              <a:rPr lang="es-ES" b="1" baseline="30000" dirty="0">
                <a:latin typeface="Comic Sans MS" pitchFamily="66" charset="0"/>
              </a:rPr>
              <a:t>3</a:t>
            </a:r>
            <a:r>
              <a:rPr lang="es-ES" b="1" dirty="0">
                <a:latin typeface="Comic Sans MS" pitchFamily="66" charset="0"/>
              </a:rPr>
              <a:t>/</a:t>
            </a:r>
            <a:r>
              <a:rPr lang="es-ES" b="1" baseline="-25000" dirty="0">
                <a:latin typeface="Comic Sans MS" pitchFamily="66" charset="0"/>
              </a:rPr>
              <a:t>4 </a:t>
            </a:r>
            <a:r>
              <a:rPr lang="es-ES" b="1" dirty="0">
                <a:latin typeface="Comic Sans MS" pitchFamily="66" charset="0"/>
              </a:rPr>
              <a:t>anteriores) y </a:t>
            </a:r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EIAS</a:t>
            </a:r>
            <a:endParaRPr lang="es-PY" b="1" dirty="0">
              <a:solidFill>
                <a:srgbClr val="FFFF00"/>
              </a:solidFill>
              <a:latin typeface="Comic Sans MS" pitchFamily="66" charset="0"/>
            </a:endParaRPr>
          </a:p>
          <a:p>
            <a:pPr marL="285750" lvl="0" indent="-285750">
              <a:buFont typeface="Wingdings" pitchFamily="2" charset="2"/>
              <a:buChar char="§"/>
            </a:pPr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Ligamento inguinal </a:t>
            </a:r>
            <a:r>
              <a:rPr lang="es-ES" b="1" dirty="0">
                <a:latin typeface="Comic Sans MS" pitchFamily="66" charset="0"/>
              </a:rPr>
              <a:t>(</a:t>
            </a:r>
            <a:r>
              <a:rPr lang="es-ES" b="1" baseline="30000" dirty="0">
                <a:latin typeface="Comic Sans MS" pitchFamily="66" charset="0"/>
              </a:rPr>
              <a:t>1</a:t>
            </a:r>
            <a:r>
              <a:rPr lang="es-ES" b="1" dirty="0">
                <a:latin typeface="Comic Sans MS" pitchFamily="66" charset="0"/>
              </a:rPr>
              <a:t>/</a:t>
            </a:r>
            <a:r>
              <a:rPr lang="es-ES" b="1" baseline="-25000" dirty="0">
                <a:latin typeface="Comic Sans MS" pitchFamily="66" charset="0"/>
              </a:rPr>
              <a:t>3</a:t>
            </a:r>
            <a:r>
              <a:rPr lang="es-ES" b="1" dirty="0">
                <a:latin typeface="Comic Sans MS" pitchFamily="66" charset="0"/>
              </a:rPr>
              <a:t> lateral)</a:t>
            </a:r>
          </a:p>
        </p:txBody>
      </p:sp>
      <p:sp>
        <p:nvSpPr>
          <p:cNvPr id="11" name="10 Rectángulo"/>
          <p:cNvSpPr/>
          <p:nvPr/>
        </p:nvSpPr>
        <p:spPr>
          <a:xfrm>
            <a:off x="4393557" y="3861048"/>
            <a:ext cx="4392488" cy="707886"/>
          </a:xfrm>
          <a:prstGeom prst="rect">
            <a:avLst/>
          </a:prstGeom>
          <a:ln>
            <a:solidFill>
              <a:srgbClr val="00FF00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es-ES" sz="2000" b="1" dirty="0">
                <a:solidFill>
                  <a:srgbClr val="FFC000"/>
                </a:solidFill>
                <a:latin typeface="Comic Sans MS" pitchFamily="66" charset="0"/>
              </a:rPr>
              <a:t>Sus digitaciones </a:t>
            </a:r>
            <a:r>
              <a:rPr lang="es-ES" sz="2000" b="1" dirty="0">
                <a:latin typeface="Comic Sans MS" pitchFamily="66" charset="0"/>
              </a:rPr>
              <a:t>se entrecruzan con las del </a:t>
            </a:r>
            <a:r>
              <a:rPr lang="es-ES" sz="2000" b="1" dirty="0">
                <a:solidFill>
                  <a:srgbClr val="FF99FF"/>
                </a:solidFill>
                <a:latin typeface="Comic Sans MS" pitchFamily="66" charset="0"/>
              </a:rPr>
              <a:t>diafragma</a:t>
            </a:r>
            <a:endParaRPr lang="es-PY" sz="2000" b="1" dirty="0">
              <a:solidFill>
                <a:srgbClr val="FF99FF"/>
              </a:solidFill>
              <a:latin typeface="Comic Sans MS" pitchFamily="66" charset="0"/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4393556" y="4869160"/>
            <a:ext cx="457093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600" b="1" dirty="0">
                <a:latin typeface="Comic Sans MS" pitchFamily="66" charset="0"/>
              </a:rPr>
              <a:t>Las fibras se dirigen hacia adelante y forman la </a:t>
            </a:r>
            <a:r>
              <a:rPr lang="es-ES" sz="1600" b="1" dirty="0">
                <a:solidFill>
                  <a:srgbClr val="FFFF00"/>
                </a:solidFill>
                <a:latin typeface="Comic Sans MS" pitchFamily="66" charset="0"/>
              </a:rPr>
              <a:t>aponeurosis anterior del músculo transverso</a:t>
            </a:r>
            <a:r>
              <a:rPr lang="es-ES" sz="1600" b="1" dirty="0">
                <a:latin typeface="Comic Sans MS" pitchFamily="66" charset="0"/>
              </a:rPr>
              <a:t>, cuyo borde lateral forma la </a:t>
            </a:r>
            <a:r>
              <a:rPr lang="es-ES" sz="1600" b="1" dirty="0">
                <a:solidFill>
                  <a:srgbClr val="00FFFF"/>
                </a:solidFill>
                <a:latin typeface="Comic Sans MS" pitchFamily="66" charset="0"/>
              </a:rPr>
              <a:t>LÍNEA SEMILUNAR DE SPIEGEL.</a:t>
            </a:r>
            <a:endParaRPr lang="es-PY" sz="1600" b="1" dirty="0">
              <a:solidFill>
                <a:srgbClr val="00FFFF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446271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13" t="1351" r="55103" b="56022"/>
          <a:stretch/>
        </p:blipFill>
        <p:spPr bwMode="auto">
          <a:xfrm>
            <a:off x="1691680" y="332656"/>
            <a:ext cx="4176464" cy="6189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A481B-75BE-465D-AB1F-675F70DFB33D}" type="slidenum">
              <a:rPr lang="es-ES" smtClean="0"/>
              <a:t>32</a:t>
            </a:fld>
            <a:endParaRPr lang="es-ES"/>
          </a:p>
        </p:txBody>
      </p:sp>
      <p:sp>
        <p:nvSpPr>
          <p:cNvPr id="9" name="8 Rectángulo"/>
          <p:cNvSpPr/>
          <p:nvPr/>
        </p:nvSpPr>
        <p:spPr>
          <a:xfrm>
            <a:off x="1369074" y="980728"/>
            <a:ext cx="1099981" cy="369332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pPr>
              <a:buNone/>
            </a:pPr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Costillas</a:t>
            </a:r>
          </a:p>
        </p:txBody>
      </p:sp>
      <p:sp>
        <p:nvSpPr>
          <p:cNvPr id="10" name="9 Rectángulo"/>
          <p:cNvSpPr/>
          <p:nvPr/>
        </p:nvSpPr>
        <p:spPr>
          <a:xfrm>
            <a:off x="251520" y="2420888"/>
            <a:ext cx="2422458" cy="369332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pPr>
              <a:buNone/>
            </a:pPr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Fascia toracolumbar</a:t>
            </a:r>
          </a:p>
        </p:txBody>
      </p:sp>
      <p:sp>
        <p:nvSpPr>
          <p:cNvPr id="11" name="10 Rectángulo"/>
          <p:cNvSpPr/>
          <p:nvPr/>
        </p:nvSpPr>
        <p:spPr>
          <a:xfrm>
            <a:off x="722574" y="3821485"/>
            <a:ext cx="1944216" cy="646331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Labio medial de la cresta ilíaca</a:t>
            </a:r>
          </a:p>
        </p:txBody>
      </p:sp>
      <p:sp>
        <p:nvSpPr>
          <p:cNvPr id="12" name="11 Rectángulo"/>
          <p:cNvSpPr/>
          <p:nvPr/>
        </p:nvSpPr>
        <p:spPr>
          <a:xfrm>
            <a:off x="5508104" y="2353888"/>
            <a:ext cx="3491880" cy="707886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ctr"/>
            <a:r>
              <a:rPr lang="es-ES" sz="2000" b="1" dirty="0">
                <a:latin typeface="Comic Sans MS" pitchFamily="66" charset="0"/>
              </a:rPr>
              <a:t>Se dirige horizontalmente hacia adelante y  medial</a:t>
            </a:r>
          </a:p>
        </p:txBody>
      </p:sp>
      <p:sp>
        <p:nvSpPr>
          <p:cNvPr id="13" name="12 Rectángulo"/>
          <p:cNvSpPr/>
          <p:nvPr/>
        </p:nvSpPr>
        <p:spPr>
          <a:xfrm>
            <a:off x="825655" y="5445224"/>
            <a:ext cx="2186817" cy="369332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pPr>
              <a:buNone/>
            </a:pPr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Ligamento inguinal</a:t>
            </a:r>
          </a:p>
        </p:txBody>
      </p:sp>
      <p:cxnSp>
        <p:nvCxnSpPr>
          <p:cNvPr id="14" name="13 Conector recto de flecha"/>
          <p:cNvCxnSpPr/>
          <p:nvPr/>
        </p:nvCxnSpPr>
        <p:spPr>
          <a:xfrm>
            <a:off x="2469055" y="1165394"/>
            <a:ext cx="2152997" cy="1076962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15 Conector recto de flecha"/>
          <p:cNvCxnSpPr/>
          <p:nvPr/>
        </p:nvCxnSpPr>
        <p:spPr>
          <a:xfrm>
            <a:off x="2728109" y="2580607"/>
            <a:ext cx="529082" cy="127224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17 Conector recto de flecha"/>
          <p:cNvCxnSpPr/>
          <p:nvPr/>
        </p:nvCxnSpPr>
        <p:spPr>
          <a:xfrm flipV="1">
            <a:off x="2726873" y="3378784"/>
            <a:ext cx="1058164" cy="384179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18 Conector recto de flecha"/>
          <p:cNvCxnSpPr/>
          <p:nvPr/>
        </p:nvCxnSpPr>
        <p:spPr>
          <a:xfrm flipV="1">
            <a:off x="3054785" y="4467816"/>
            <a:ext cx="1567267" cy="1120467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20 Conector recto de flecha"/>
          <p:cNvCxnSpPr/>
          <p:nvPr/>
        </p:nvCxnSpPr>
        <p:spPr>
          <a:xfrm flipH="1" flipV="1">
            <a:off x="4781421" y="3035490"/>
            <a:ext cx="870699" cy="1109160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3" name="22 Rectángulo"/>
          <p:cNvSpPr/>
          <p:nvPr/>
        </p:nvSpPr>
        <p:spPr>
          <a:xfrm>
            <a:off x="5076056" y="4165157"/>
            <a:ext cx="1950819" cy="646331"/>
          </a:xfrm>
          <a:prstGeom prst="rect">
            <a:avLst/>
          </a:prstGeom>
          <a:solidFill>
            <a:srgbClr val="00FF00"/>
          </a:solidFill>
          <a:ln>
            <a:solidFill>
              <a:srgbClr val="00FF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Línea semilunar de Spiegel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24" name="23 Rectángulo"/>
          <p:cNvSpPr/>
          <p:nvPr/>
        </p:nvSpPr>
        <p:spPr>
          <a:xfrm>
            <a:off x="5965393" y="4919827"/>
            <a:ext cx="257730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1400" b="1" dirty="0">
                <a:latin typeface="Comic Sans MS" pitchFamily="66" charset="0"/>
              </a:rPr>
              <a:t>Es el borde posterior de la aponeurosis del transverso</a:t>
            </a:r>
            <a:endParaRPr lang="es-ES" sz="1400" dirty="0"/>
          </a:p>
        </p:txBody>
      </p:sp>
      <p:sp>
        <p:nvSpPr>
          <p:cNvPr id="25" name="24 Rectángulo"/>
          <p:cNvSpPr/>
          <p:nvPr/>
        </p:nvSpPr>
        <p:spPr>
          <a:xfrm>
            <a:off x="1172637" y="4658717"/>
            <a:ext cx="1044089" cy="369332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EIAS</a:t>
            </a:r>
          </a:p>
        </p:txBody>
      </p:sp>
      <p:cxnSp>
        <p:nvCxnSpPr>
          <p:cNvPr id="26" name="25 Conector recto de flecha"/>
          <p:cNvCxnSpPr/>
          <p:nvPr/>
        </p:nvCxnSpPr>
        <p:spPr>
          <a:xfrm flipV="1">
            <a:off x="2226873" y="4293096"/>
            <a:ext cx="2395179" cy="579406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5173167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7" descr="Fi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5072066" y="357166"/>
            <a:ext cx="3786214" cy="6215106"/>
          </a:xfrm>
          <a:noFill/>
          <a:ln/>
          <a:effectLst>
            <a:outerShdw dist="107763" dir="2700000" algn="ctr" rotWithShape="0">
              <a:srgbClr val="4D4D4D">
                <a:alpha val="50000"/>
              </a:srgbClr>
            </a:outerShdw>
          </a:effectLst>
        </p:spPr>
      </p:pic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57510-DBCA-4384-A0FC-E649B3CD6D1D}" type="slidenum">
              <a:rPr lang="es-ES" smtClean="0"/>
              <a:pPr/>
              <a:t>33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Rectángulo"/>
          <p:cNvSpPr/>
          <p:nvPr/>
        </p:nvSpPr>
        <p:spPr>
          <a:xfrm>
            <a:off x="395536" y="404664"/>
            <a:ext cx="308449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>
                <a:solidFill>
                  <a:srgbClr val="00FFFF"/>
                </a:solidFill>
                <a:latin typeface="Comic Sans MS" pitchFamily="66" charset="0"/>
              </a:rPr>
              <a:t>Inserciones terminales:</a:t>
            </a:r>
            <a:endParaRPr lang="es-ES" sz="2000" dirty="0">
              <a:solidFill>
                <a:srgbClr val="00FFFF"/>
              </a:solidFill>
              <a:latin typeface="Comic Sans MS" pitchFamily="66" charset="0"/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283390" y="1038672"/>
            <a:ext cx="396044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Aponeurosis anterior del músculo transverso</a:t>
            </a:r>
            <a:endParaRPr lang="es-ES" dirty="0"/>
          </a:p>
        </p:txBody>
      </p:sp>
      <p:sp>
        <p:nvSpPr>
          <p:cNvPr id="11" name="10 Rectángulo"/>
          <p:cNvSpPr/>
          <p:nvPr/>
        </p:nvSpPr>
        <p:spPr>
          <a:xfrm>
            <a:off x="395892" y="1844824"/>
            <a:ext cx="4152622" cy="1200329"/>
          </a:xfrm>
          <a:prstGeom prst="rect">
            <a:avLst/>
          </a:prstGeom>
          <a:ln>
            <a:solidFill>
              <a:srgbClr val="00FF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latin typeface="Comic Sans MS" pitchFamily="66" charset="0"/>
              </a:rPr>
              <a:t>Llega a la </a:t>
            </a:r>
            <a:r>
              <a:rPr lang="es-ES" b="1" dirty="0">
                <a:solidFill>
                  <a:srgbClr val="00FFFF"/>
                </a:solidFill>
                <a:latin typeface="Comic Sans MS" pitchFamily="66" charset="0"/>
              </a:rPr>
              <a:t>línea alba </a:t>
            </a:r>
            <a:r>
              <a:rPr lang="es-ES" b="1" dirty="0">
                <a:latin typeface="Comic Sans MS" pitchFamily="66" charset="0"/>
              </a:rPr>
              <a:t>pasando por detrás del recto del abdomen y en el tercio inferior del abdomen por delante del recto.</a:t>
            </a:r>
          </a:p>
        </p:txBody>
      </p:sp>
      <p:sp>
        <p:nvSpPr>
          <p:cNvPr id="12" name="11 Rectángulo"/>
          <p:cNvSpPr/>
          <p:nvPr/>
        </p:nvSpPr>
        <p:spPr>
          <a:xfrm>
            <a:off x="304141" y="3861048"/>
            <a:ext cx="424437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latin typeface="Comic Sans MS" pitchFamily="66" charset="0"/>
              </a:rPr>
              <a:t>Las fibras inferiores forman la </a:t>
            </a:r>
            <a:r>
              <a:rPr lang="es-ES" b="1" dirty="0">
                <a:solidFill>
                  <a:srgbClr val="00FFFF"/>
                </a:solidFill>
                <a:latin typeface="Comic Sans MS" pitchFamily="66" charset="0"/>
              </a:rPr>
              <a:t>HOZ INGUINAL </a:t>
            </a:r>
            <a:r>
              <a:rPr lang="es-ES" b="1" dirty="0">
                <a:latin typeface="Comic Sans MS" pitchFamily="66" charset="0"/>
              </a:rPr>
              <a:t>que se inserta en la </a:t>
            </a:r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cresta pectínea</a:t>
            </a:r>
            <a:r>
              <a:rPr lang="es-ES" b="1" dirty="0">
                <a:latin typeface="Comic Sans MS" pitchFamily="66" charset="0"/>
              </a:rPr>
              <a:t>.</a:t>
            </a:r>
          </a:p>
          <a:p>
            <a:pPr algn="ctr"/>
            <a:r>
              <a:rPr lang="es-ES" b="1" dirty="0">
                <a:latin typeface="Comic Sans MS" pitchFamily="66" charset="0"/>
              </a:rPr>
              <a:t>Cuando se une al oblicuo interno forman el </a:t>
            </a:r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TENDÓN CONJUNTO.</a:t>
            </a:r>
            <a:endParaRPr lang="es-PY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187947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57510-DBCA-4384-A0FC-E649B3CD6D1D}" type="slidenum">
              <a:rPr lang="es-ES" smtClean="0"/>
              <a:pPr/>
              <a:t>34</a:t>
            </a:fld>
            <a:endParaRPr lang="es-ES"/>
          </a:p>
        </p:txBody>
      </p:sp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 rotWithShape="1">
          <a:blip r:embed="rId2" cstate="print"/>
          <a:srcRect l="41943" t="40303" r="36817" b="27622"/>
          <a:stretch/>
        </p:blipFill>
        <p:spPr bwMode="auto">
          <a:xfrm>
            <a:off x="1979712" y="404664"/>
            <a:ext cx="4680520" cy="5300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7 Rectángulo"/>
          <p:cNvSpPr/>
          <p:nvPr/>
        </p:nvSpPr>
        <p:spPr>
          <a:xfrm>
            <a:off x="3779912" y="1844824"/>
            <a:ext cx="1613909" cy="400110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/>
            <a:r>
              <a:rPr lang="es-ES" sz="2000" b="1" dirty="0">
                <a:solidFill>
                  <a:schemeClr val="bg1"/>
                </a:solidFill>
                <a:latin typeface="Comic Sans MS" pitchFamily="66" charset="0"/>
              </a:rPr>
              <a:t>SALTITO</a:t>
            </a:r>
            <a:endParaRPr lang="es-ES" sz="20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200619" y="3359996"/>
            <a:ext cx="1755545" cy="523220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ctr"/>
            <a:r>
              <a:rPr lang="es-ES" sz="1400" b="1" dirty="0">
                <a:solidFill>
                  <a:srgbClr val="FFFF00"/>
                </a:solidFill>
                <a:latin typeface="Comic Sans MS" pitchFamily="66" charset="0"/>
              </a:rPr>
              <a:t>Inserción en el ligamento inguinal</a:t>
            </a:r>
            <a:endParaRPr lang="es-ES" sz="1400" dirty="0">
              <a:latin typeface="Comic Sans MS" pitchFamily="66" charset="0"/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6775023" y="5157192"/>
            <a:ext cx="2085141" cy="369332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Tendón conjunto</a:t>
            </a:r>
            <a:endParaRPr lang="es-ES" dirty="0">
              <a:latin typeface="Comic Sans MS" pitchFamily="66" charset="0"/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6939820" y="4583283"/>
            <a:ext cx="1755545" cy="338554"/>
          </a:xfrm>
          <a:prstGeom prst="rect">
            <a:avLst/>
          </a:prstGeom>
          <a:solidFill>
            <a:schemeClr val="tx1"/>
          </a:solidFill>
          <a:ln>
            <a:solidFill>
              <a:srgbClr val="00FF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1600" b="1" dirty="0">
                <a:solidFill>
                  <a:schemeClr val="bg1"/>
                </a:solidFill>
                <a:latin typeface="Comic Sans MS" pitchFamily="66" charset="0"/>
              </a:rPr>
              <a:t>Ap OI + Ap T</a:t>
            </a:r>
            <a:endParaRPr lang="es-ES" sz="1600" dirty="0">
              <a:solidFill>
                <a:schemeClr val="bg1"/>
              </a:solidFill>
              <a:latin typeface="Comic Sans MS" pitchFamily="66" charset="0"/>
            </a:endParaRPr>
          </a:p>
        </p:txBody>
      </p:sp>
      <p:sp>
        <p:nvSpPr>
          <p:cNvPr id="13" name="12 Rectángulo"/>
          <p:cNvSpPr/>
          <p:nvPr/>
        </p:nvSpPr>
        <p:spPr>
          <a:xfrm>
            <a:off x="6300192" y="3513884"/>
            <a:ext cx="1713090" cy="369332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Hoz inguinal</a:t>
            </a:r>
            <a:endParaRPr lang="es-ES" dirty="0">
              <a:latin typeface="Comic Sans MS" pitchFamily="66" charset="0"/>
            </a:endParaRPr>
          </a:p>
        </p:txBody>
      </p:sp>
      <p:cxnSp>
        <p:nvCxnSpPr>
          <p:cNvPr id="14" name="13 Conector recto de flecha"/>
          <p:cNvCxnSpPr/>
          <p:nvPr/>
        </p:nvCxnSpPr>
        <p:spPr>
          <a:xfrm>
            <a:off x="2005932" y="3621606"/>
            <a:ext cx="1058164" cy="167434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16 Conector recto de flecha"/>
          <p:cNvCxnSpPr/>
          <p:nvPr/>
        </p:nvCxnSpPr>
        <p:spPr>
          <a:xfrm flipH="1">
            <a:off x="3901972" y="2244934"/>
            <a:ext cx="418000" cy="2037868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18 Conector recto de flecha"/>
          <p:cNvCxnSpPr/>
          <p:nvPr/>
        </p:nvCxnSpPr>
        <p:spPr>
          <a:xfrm flipH="1">
            <a:off x="4122260" y="3789040"/>
            <a:ext cx="2033916" cy="747746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1" name="20 Rectángulo"/>
          <p:cNvSpPr/>
          <p:nvPr/>
        </p:nvSpPr>
        <p:spPr>
          <a:xfrm>
            <a:off x="376917" y="1700311"/>
            <a:ext cx="1539204" cy="400110"/>
          </a:xfrm>
          <a:prstGeom prst="rect">
            <a:avLst/>
          </a:prstGeom>
          <a:solidFill>
            <a:srgbClr val="FF0000"/>
          </a:solidFill>
        </p:spPr>
        <p:txBody>
          <a:bodyPr wrap="none">
            <a:spAutoFit/>
          </a:bodyPr>
          <a:lstStyle/>
          <a:p>
            <a:pPr>
              <a:buNone/>
            </a:pPr>
            <a:r>
              <a:rPr lang="es-ES" sz="2000" b="1" dirty="0">
                <a:solidFill>
                  <a:srgbClr val="FFFF00"/>
                </a:solidFill>
                <a:latin typeface="Comic Sans MS" pitchFamily="66" charset="0"/>
              </a:rPr>
              <a:t>Transverso</a:t>
            </a:r>
          </a:p>
        </p:txBody>
      </p:sp>
      <p:cxnSp>
        <p:nvCxnSpPr>
          <p:cNvPr id="22" name="21 Conector recto de flecha"/>
          <p:cNvCxnSpPr/>
          <p:nvPr/>
        </p:nvCxnSpPr>
        <p:spPr>
          <a:xfrm>
            <a:off x="2005932" y="1932987"/>
            <a:ext cx="981892" cy="311947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554712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A481B-75BE-465D-AB1F-675F70DFB33D}" type="slidenum">
              <a:rPr lang="es-ES" smtClean="0"/>
              <a:t>35</a:t>
            </a:fld>
            <a:endParaRPr lang="es-ES"/>
          </a:p>
        </p:txBody>
      </p:sp>
      <p:sp>
        <p:nvSpPr>
          <p:cNvPr id="8" name="7 Rectángulo"/>
          <p:cNvSpPr/>
          <p:nvPr/>
        </p:nvSpPr>
        <p:spPr>
          <a:xfrm>
            <a:off x="4477219" y="192858"/>
            <a:ext cx="241284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defRPr/>
            </a:pPr>
            <a:r>
              <a:rPr lang="es-ES" sz="2400" b="1" kern="0" dirty="0">
                <a:solidFill>
                  <a:srgbClr val="FFFF00"/>
                </a:solidFill>
                <a:latin typeface="Comic Sans MS" pitchFamily="66" charset="0"/>
              </a:rPr>
              <a:t>INERVACIÓN:</a:t>
            </a:r>
          </a:p>
        </p:txBody>
      </p:sp>
      <p:sp>
        <p:nvSpPr>
          <p:cNvPr id="10" name="9 Rectángulo"/>
          <p:cNvSpPr/>
          <p:nvPr/>
        </p:nvSpPr>
        <p:spPr>
          <a:xfrm>
            <a:off x="4499992" y="1100654"/>
            <a:ext cx="4355976" cy="136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defRPr/>
            </a:pPr>
            <a:r>
              <a:rPr lang="es-ES" b="1" kern="0" dirty="0">
                <a:solidFill>
                  <a:srgbClr val="00FFFF"/>
                </a:solidFill>
                <a:latin typeface="Comic Sans MS" pitchFamily="66" charset="0"/>
              </a:rPr>
              <a:t>Recto anterior: </a:t>
            </a:r>
            <a:r>
              <a:rPr lang="es-ES" b="1" kern="0" dirty="0">
                <a:latin typeface="Comic Sans MS" pitchFamily="66" charset="0"/>
              </a:rPr>
              <a:t>por su cara profunda</a:t>
            </a:r>
          </a:p>
          <a:p>
            <a:pPr marL="285750" lvl="0" indent="-28575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§"/>
              <a:defRPr/>
            </a:pPr>
            <a:r>
              <a:rPr lang="es-ES" b="1" kern="0" dirty="0">
                <a:latin typeface="Comic Sans MS" pitchFamily="66" charset="0"/>
              </a:rPr>
              <a:t>6 últimos nervios intercostales</a:t>
            </a:r>
          </a:p>
          <a:p>
            <a:pPr marL="285750" lvl="0" indent="-28575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§"/>
              <a:defRPr/>
            </a:pPr>
            <a:r>
              <a:rPr lang="es-ES" b="1" kern="0" dirty="0">
                <a:latin typeface="Comic Sans MS" pitchFamily="66" charset="0"/>
              </a:rPr>
              <a:t>N. iliohipogástrico</a:t>
            </a:r>
          </a:p>
          <a:p>
            <a:pPr marL="285750" lvl="0" indent="-28575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§"/>
              <a:defRPr/>
            </a:pPr>
            <a:r>
              <a:rPr lang="es-ES" b="1" kern="0" dirty="0">
                <a:latin typeface="Comic Sans MS" pitchFamily="66" charset="0"/>
              </a:rPr>
              <a:t>N. ilioinguinal </a:t>
            </a:r>
            <a:endParaRPr lang="es-PY" b="1" kern="0" dirty="0">
              <a:latin typeface="Comic Sans MS" pitchFamily="66" charset="0"/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4477219" y="2708920"/>
            <a:ext cx="44983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defRPr/>
            </a:pPr>
            <a:r>
              <a:rPr lang="es-ES" b="1" kern="0" dirty="0">
                <a:solidFill>
                  <a:srgbClr val="00FFFF"/>
                </a:solidFill>
                <a:latin typeface="Comic Sans MS" pitchFamily="66" charset="0"/>
              </a:rPr>
              <a:t>Oblicuo externo: </a:t>
            </a:r>
            <a:r>
              <a:rPr lang="es-ES" b="1" kern="0" dirty="0">
                <a:latin typeface="Comic Sans MS" pitchFamily="66" charset="0"/>
              </a:rPr>
              <a:t>por su cara profunda</a:t>
            </a:r>
          </a:p>
        </p:txBody>
      </p:sp>
      <p:sp>
        <p:nvSpPr>
          <p:cNvPr id="12" name="11 Rectángulo"/>
          <p:cNvSpPr/>
          <p:nvPr/>
        </p:nvSpPr>
        <p:spPr>
          <a:xfrm>
            <a:off x="4499992" y="3501008"/>
            <a:ext cx="4416594" cy="13665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defRPr/>
            </a:pPr>
            <a:r>
              <a:rPr lang="es-ES" b="1" kern="0" dirty="0">
                <a:solidFill>
                  <a:srgbClr val="00FFFF"/>
                </a:solidFill>
                <a:latin typeface="Comic Sans MS" pitchFamily="66" charset="0"/>
              </a:rPr>
              <a:t>Oblicuo interno: </a:t>
            </a:r>
            <a:r>
              <a:rPr lang="es-ES" b="1" kern="0" dirty="0">
                <a:latin typeface="Comic Sans MS" pitchFamily="66" charset="0"/>
              </a:rPr>
              <a:t>por su cara profunda</a:t>
            </a:r>
          </a:p>
          <a:p>
            <a:pPr marL="285750" lvl="0" indent="-28575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§"/>
              <a:defRPr/>
            </a:pPr>
            <a:r>
              <a:rPr lang="es-ES" b="1" kern="0" dirty="0">
                <a:latin typeface="Comic Sans MS" pitchFamily="66" charset="0"/>
              </a:rPr>
              <a:t>2 últimos nervios intercostales</a:t>
            </a:r>
          </a:p>
          <a:p>
            <a:pPr marL="285750" lvl="0" indent="-28575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§"/>
              <a:defRPr/>
            </a:pPr>
            <a:r>
              <a:rPr lang="es-ES" b="1" kern="0" dirty="0">
                <a:latin typeface="Comic Sans MS" pitchFamily="66" charset="0"/>
              </a:rPr>
              <a:t>N. iliohipogástrico</a:t>
            </a:r>
          </a:p>
          <a:p>
            <a:pPr marL="285750" lvl="0" indent="-28575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§"/>
              <a:defRPr/>
            </a:pPr>
            <a:r>
              <a:rPr lang="es-ES" b="1" kern="0" dirty="0">
                <a:latin typeface="Comic Sans MS" pitchFamily="66" charset="0"/>
              </a:rPr>
              <a:t>N. ilioinguinal </a:t>
            </a:r>
            <a:endParaRPr lang="es-PY" b="1" kern="0" dirty="0">
              <a:latin typeface="Comic Sans MS" pitchFamily="66" charset="0"/>
            </a:endParaRPr>
          </a:p>
        </p:txBody>
      </p:sp>
      <p:sp>
        <p:nvSpPr>
          <p:cNvPr id="13" name="12 Rectángulo"/>
          <p:cNvSpPr/>
          <p:nvPr/>
        </p:nvSpPr>
        <p:spPr>
          <a:xfrm>
            <a:off x="4615556" y="5180732"/>
            <a:ext cx="41248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defRPr/>
            </a:pPr>
            <a:r>
              <a:rPr lang="es-ES" b="1" kern="0" dirty="0">
                <a:solidFill>
                  <a:srgbClr val="00FFFF"/>
                </a:solidFill>
                <a:latin typeface="Comic Sans MS" pitchFamily="66" charset="0"/>
              </a:rPr>
              <a:t>Transverso: </a:t>
            </a:r>
            <a:r>
              <a:rPr lang="es-ES" b="1" kern="0" dirty="0">
                <a:latin typeface="Comic Sans MS" pitchFamily="66" charset="0"/>
              </a:rPr>
              <a:t>por su </a:t>
            </a:r>
            <a:r>
              <a:rPr lang="es-ES" b="1" kern="0" dirty="0">
                <a:solidFill>
                  <a:srgbClr val="FFC000"/>
                </a:solidFill>
                <a:latin typeface="Comic Sans MS" pitchFamily="66" charset="0"/>
              </a:rPr>
              <a:t>cara superficial</a:t>
            </a:r>
          </a:p>
        </p:txBody>
      </p:sp>
      <p:pic>
        <p:nvPicPr>
          <p:cNvPr id="15" name="Picture 4" descr="http://www.mirevistamedica.net/images/ABDOMEN%20IMAGEN/70018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989"/>
          <a:stretch/>
        </p:blipFill>
        <p:spPr bwMode="auto">
          <a:xfrm>
            <a:off x="0" y="1232974"/>
            <a:ext cx="4323027" cy="4536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15 Rectángulo redondeado"/>
          <p:cNvSpPr/>
          <p:nvPr/>
        </p:nvSpPr>
        <p:spPr>
          <a:xfrm>
            <a:off x="323528" y="1916832"/>
            <a:ext cx="1440160" cy="550350"/>
          </a:xfrm>
          <a:prstGeom prst="roundRect">
            <a:avLst/>
          </a:prstGeom>
          <a:solidFill>
            <a:srgbClr val="FFCCFF"/>
          </a:solidFill>
          <a:ln>
            <a:solidFill>
              <a:srgbClr val="FFCC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7625121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A481B-75BE-465D-AB1F-675F70DFB33D}" type="slidenum">
              <a:rPr lang="es-ES" smtClean="0"/>
              <a:t>36</a:t>
            </a:fld>
            <a:endParaRPr lang="es-ES"/>
          </a:p>
        </p:txBody>
      </p:sp>
      <p:sp>
        <p:nvSpPr>
          <p:cNvPr id="9" name="8 Rectángulo"/>
          <p:cNvSpPr/>
          <p:nvPr/>
        </p:nvSpPr>
        <p:spPr>
          <a:xfrm>
            <a:off x="4664110" y="2040689"/>
            <a:ext cx="2298047" cy="646331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lvl="0" algn="ctr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defRPr/>
            </a:pPr>
            <a:r>
              <a:rPr lang="es-ES" b="1" kern="0" dirty="0">
                <a:solidFill>
                  <a:srgbClr val="FFFF00"/>
                </a:solidFill>
                <a:latin typeface="Comic Sans MS" pitchFamily="66" charset="0"/>
              </a:rPr>
              <a:t>6 últimos nervios intercostales</a:t>
            </a:r>
            <a:endParaRPr lang="es-PY" b="1" kern="0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4664110" y="3743414"/>
            <a:ext cx="34563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defRPr/>
            </a:pPr>
            <a:r>
              <a:rPr lang="es-ES" sz="1400" b="1" kern="0" dirty="0">
                <a:latin typeface="Comic Sans MS" pitchFamily="66" charset="0"/>
              </a:rPr>
              <a:t>(Nervio abdominogenital mayor)</a:t>
            </a:r>
            <a:endParaRPr lang="es-PY" sz="1400" b="1" kern="0" dirty="0">
              <a:latin typeface="Comic Sans MS" pitchFamily="66" charset="0"/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150085" y="2171685"/>
            <a:ext cx="4250012" cy="15327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§"/>
              <a:defRPr/>
            </a:pPr>
            <a:r>
              <a:rPr lang="es-ES" b="1" kern="0" dirty="0">
                <a:latin typeface="Comic Sans MS" pitchFamily="66" charset="0"/>
              </a:rPr>
              <a:t>Oblicuo interno: por su cara profunda, 2 últimos intercostales, n. IH y n. I.I.</a:t>
            </a:r>
            <a:endParaRPr lang="es-PY" b="1" kern="0" dirty="0">
              <a:latin typeface="Comic Sans MS" pitchFamily="66" charset="0"/>
            </a:endParaRP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§"/>
              <a:defRPr/>
            </a:pPr>
            <a:r>
              <a:rPr lang="es-ES" b="1" kern="0" dirty="0">
                <a:latin typeface="Comic Sans MS" pitchFamily="66" charset="0"/>
              </a:rPr>
              <a:t>Transverso: por su cara superficial</a:t>
            </a:r>
            <a:endParaRPr lang="es-PY" b="1" kern="0" dirty="0">
              <a:latin typeface="Comic Sans MS" pitchFamily="66" charset="0"/>
            </a:endParaRPr>
          </a:p>
        </p:txBody>
      </p:sp>
      <p:pic>
        <p:nvPicPr>
          <p:cNvPr id="13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44335" t="41629" r="34846" b="23371"/>
          <a:stretch>
            <a:fillRect/>
          </a:stretch>
        </p:blipFill>
        <p:spPr bwMode="auto">
          <a:xfrm>
            <a:off x="164652" y="274649"/>
            <a:ext cx="4442079" cy="5600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14 Rectángulo"/>
          <p:cNvSpPr/>
          <p:nvPr/>
        </p:nvSpPr>
        <p:spPr>
          <a:xfrm>
            <a:off x="4932040" y="3275085"/>
            <a:ext cx="2651688" cy="369332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defRPr/>
            </a:pPr>
            <a:r>
              <a:rPr lang="es-ES" b="1" kern="0" dirty="0">
                <a:solidFill>
                  <a:srgbClr val="FFFF00"/>
                </a:solidFill>
                <a:latin typeface="Comic Sans MS" pitchFamily="66" charset="0"/>
              </a:rPr>
              <a:t>Nervio iliohipogástrico</a:t>
            </a:r>
            <a:endParaRPr lang="es-PY" b="1" kern="0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16" name="15 Rectángulo"/>
          <p:cNvSpPr/>
          <p:nvPr/>
        </p:nvSpPr>
        <p:spPr>
          <a:xfrm>
            <a:off x="5105788" y="4437112"/>
            <a:ext cx="2124299" cy="369332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pPr lvl="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defRPr/>
            </a:pPr>
            <a:r>
              <a:rPr lang="es-ES" b="1" kern="0" dirty="0">
                <a:solidFill>
                  <a:srgbClr val="FFFF00"/>
                </a:solidFill>
                <a:latin typeface="Comic Sans MS" pitchFamily="66" charset="0"/>
              </a:rPr>
              <a:t>Nervio ilioinguinal</a:t>
            </a:r>
            <a:endParaRPr lang="es-PY" b="1" kern="0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17" name="16 Rectángulo"/>
          <p:cNvSpPr/>
          <p:nvPr/>
        </p:nvSpPr>
        <p:spPr>
          <a:xfrm>
            <a:off x="4843685" y="4918006"/>
            <a:ext cx="345638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defRPr/>
            </a:pPr>
            <a:r>
              <a:rPr lang="es-ES" sz="1400" b="1" kern="0" dirty="0">
                <a:latin typeface="Comic Sans MS" pitchFamily="66" charset="0"/>
              </a:rPr>
              <a:t>(Nervio abdominogenital menor)</a:t>
            </a:r>
            <a:endParaRPr lang="es-PY" sz="1400" b="1" kern="0" dirty="0">
              <a:latin typeface="Comic Sans MS" pitchFamily="66" charset="0"/>
            </a:endParaRPr>
          </a:p>
        </p:txBody>
      </p:sp>
      <p:cxnSp>
        <p:nvCxnSpPr>
          <p:cNvPr id="20" name="19 Conector recto de flecha"/>
          <p:cNvCxnSpPr/>
          <p:nvPr/>
        </p:nvCxnSpPr>
        <p:spPr>
          <a:xfrm flipH="1">
            <a:off x="3383139" y="3521364"/>
            <a:ext cx="1548901" cy="444100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21 Conector recto de flecha"/>
          <p:cNvCxnSpPr>
            <a:stCxn id="16" idx="1"/>
          </p:cNvCxnSpPr>
          <p:nvPr/>
        </p:nvCxnSpPr>
        <p:spPr>
          <a:xfrm flipH="1" flipV="1">
            <a:off x="3382961" y="4271175"/>
            <a:ext cx="1722827" cy="350603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5" name="24 Cerrar llave"/>
          <p:cNvSpPr/>
          <p:nvPr/>
        </p:nvSpPr>
        <p:spPr>
          <a:xfrm>
            <a:off x="4103146" y="1726106"/>
            <a:ext cx="370091" cy="1557561"/>
          </a:xfrm>
          <a:prstGeom prst="rightBrace">
            <a:avLst/>
          </a:prstGeom>
          <a:ln>
            <a:solidFill>
              <a:srgbClr val="00FFFF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32240689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A481B-75BE-465D-AB1F-675F70DFB33D}" type="slidenum">
              <a:rPr lang="es-ES" smtClean="0"/>
              <a:t>37</a:t>
            </a:fld>
            <a:endParaRPr lang="es-ES"/>
          </a:p>
        </p:txBody>
      </p:sp>
      <p:pic>
        <p:nvPicPr>
          <p:cNvPr id="4098" name="Picture 2" descr="http://www.mirevistamedica.net/images/ABDOMEN%20IMAGEN/70003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30" r="20065"/>
          <a:stretch/>
        </p:blipFill>
        <p:spPr bwMode="auto">
          <a:xfrm>
            <a:off x="323527" y="536082"/>
            <a:ext cx="4814871" cy="5166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5 Rectángulo"/>
          <p:cNvSpPr/>
          <p:nvPr/>
        </p:nvSpPr>
        <p:spPr>
          <a:xfrm>
            <a:off x="5724128" y="724839"/>
            <a:ext cx="194957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defRPr/>
            </a:pPr>
            <a:r>
              <a:rPr lang="es-ES" sz="2400" b="1" kern="0" dirty="0">
                <a:solidFill>
                  <a:srgbClr val="FFFF00"/>
                </a:solidFill>
                <a:latin typeface="Comic Sans MS" pitchFamily="66" charset="0"/>
              </a:rPr>
              <a:t>ARTERIAS:</a:t>
            </a:r>
            <a:endParaRPr lang="es-PY" sz="2400" b="1" kern="0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5138399" y="1844824"/>
            <a:ext cx="4005601" cy="21421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§"/>
              <a:defRPr/>
            </a:pPr>
            <a:r>
              <a:rPr lang="es-ES" b="1" kern="0" dirty="0">
                <a:solidFill>
                  <a:srgbClr val="00FFFF"/>
                </a:solidFill>
                <a:latin typeface="Comic Sans MS" pitchFamily="66" charset="0"/>
              </a:rPr>
              <a:t>6 últimas arterias intercostales</a:t>
            </a:r>
            <a:endParaRPr lang="es-PY" b="1" kern="0" dirty="0">
              <a:solidFill>
                <a:srgbClr val="00FFFF"/>
              </a:solidFill>
              <a:latin typeface="Comic Sans MS" pitchFamily="66" charset="0"/>
            </a:endParaRP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§"/>
              <a:defRPr/>
            </a:pPr>
            <a:r>
              <a:rPr lang="es-ES" b="1" kern="0" dirty="0">
                <a:solidFill>
                  <a:srgbClr val="FF99FF"/>
                </a:solidFill>
                <a:latin typeface="Comic Sans MS" pitchFamily="66" charset="0"/>
              </a:rPr>
              <a:t>arterias lumbares</a:t>
            </a:r>
            <a:endParaRPr lang="es-PY" b="1" kern="0" dirty="0">
              <a:solidFill>
                <a:srgbClr val="FF99FF"/>
              </a:solidFill>
              <a:latin typeface="Comic Sans MS" pitchFamily="66" charset="0"/>
            </a:endParaRPr>
          </a:p>
          <a:p>
            <a:pPr marL="342900" lvl="0" indent="-342900" fontAlgn="base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5000"/>
              <a:buFont typeface="Wingdings" pitchFamily="2" charset="2"/>
              <a:buChar char="§"/>
              <a:defRPr/>
            </a:pPr>
            <a:r>
              <a:rPr lang="es-ES" b="1" kern="0" dirty="0">
                <a:solidFill>
                  <a:srgbClr val="00FFFF"/>
                </a:solidFill>
                <a:latin typeface="Comic Sans MS" pitchFamily="66" charset="0"/>
              </a:rPr>
              <a:t>arteria epigástrica inferior, </a:t>
            </a:r>
            <a:r>
              <a:rPr lang="es-ES" b="1" kern="0" dirty="0">
                <a:latin typeface="Comic Sans MS" pitchFamily="66" charset="0"/>
              </a:rPr>
              <a:t>se anastomosa con la </a:t>
            </a:r>
            <a:r>
              <a:rPr lang="es-ES" b="1" kern="0" dirty="0">
                <a:solidFill>
                  <a:srgbClr val="00FFFF"/>
                </a:solidFill>
                <a:latin typeface="Comic Sans MS" pitchFamily="66" charset="0"/>
              </a:rPr>
              <a:t>arteria epigástrica superior </a:t>
            </a:r>
            <a:r>
              <a:rPr lang="es-ES" b="1" kern="0" dirty="0">
                <a:latin typeface="Comic Sans MS" pitchFamily="66" charset="0"/>
              </a:rPr>
              <a:t>en la vaina del recto</a:t>
            </a:r>
            <a:endParaRPr lang="es-PY" b="1" kern="0" dirty="0"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487369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928662" y="928670"/>
            <a:ext cx="153118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s-ES" sz="2400" b="1" dirty="0">
                <a:latin typeface="Comic Sans MS" pitchFamily="66" charset="0"/>
              </a:rPr>
              <a:t>Costillas</a:t>
            </a:r>
            <a:r>
              <a:rPr lang="es-ES" dirty="0">
                <a:latin typeface="Comic Sans MS" pitchFamily="66" charset="0"/>
              </a:rPr>
              <a:t> </a:t>
            </a:r>
          </a:p>
        </p:txBody>
      </p:sp>
      <p:sp>
        <p:nvSpPr>
          <p:cNvPr id="5" name="4 Rectángulo"/>
          <p:cNvSpPr/>
          <p:nvPr/>
        </p:nvSpPr>
        <p:spPr>
          <a:xfrm>
            <a:off x="4786314" y="857232"/>
            <a:ext cx="292895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s-ES" sz="2400" b="1" dirty="0">
                <a:latin typeface="Comic Sans MS" pitchFamily="66" charset="0"/>
              </a:rPr>
              <a:t>Vaina del recto</a:t>
            </a:r>
          </a:p>
          <a:p>
            <a:pPr>
              <a:buNone/>
            </a:pPr>
            <a:endParaRPr lang="es-ES" sz="2400" b="1" dirty="0">
              <a:latin typeface="Comic Sans MS" pitchFamily="66" charset="0"/>
            </a:endParaRPr>
          </a:p>
          <a:p>
            <a:pPr>
              <a:buNone/>
            </a:pPr>
            <a:r>
              <a:rPr lang="es-ES" sz="2400" b="1" dirty="0">
                <a:latin typeface="Comic Sans MS" pitchFamily="66" charset="0"/>
              </a:rPr>
              <a:t>Pubis</a:t>
            </a:r>
          </a:p>
          <a:p>
            <a:pPr>
              <a:buNone/>
            </a:pPr>
            <a:endParaRPr lang="es-ES" sz="2400" b="1" dirty="0">
              <a:latin typeface="Comic Sans MS" pitchFamily="66" charset="0"/>
            </a:endParaRPr>
          </a:p>
          <a:p>
            <a:pPr>
              <a:buNone/>
            </a:pPr>
            <a:r>
              <a:rPr lang="es-ES" sz="2400" b="1" dirty="0">
                <a:latin typeface="Comic Sans MS" pitchFamily="66" charset="0"/>
              </a:rPr>
              <a:t>Cresta ilíaca </a:t>
            </a:r>
          </a:p>
        </p:txBody>
      </p:sp>
      <p:cxnSp>
        <p:nvCxnSpPr>
          <p:cNvPr id="6" name="5 Conector recto de flecha"/>
          <p:cNvCxnSpPr/>
          <p:nvPr/>
        </p:nvCxnSpPr>
        <p:spPr>
          <a:xfrm>
            <a:off x="2714612" y="1142984"/>
            <a:ext cx="1785950" cy="1588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" name="6 Conector recto de flecha"/>
          <p:cNvCxnSpPr/>
          <p:nvPr/>
        </p:nvCxnSpPr>
        <p:spPr>
          <a:xfrm>
            <a:off x="2714612" y="1142984"/>
            <a:ext cx="1857388" cy="642942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8" name="7 Conector recto de flecha"/>
          <p:cNvCxnSpPr/>
          <p:nvPr/>
        </p:nvCxnSpPr>
        <p:spPr>
          <a:xfrm>
            <a:off x="2714612" y="1142984"/>
            <a:ext cx="2000264" cy="1428760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9" name="8 Rectángulo"/>
          <p:cNvSpPr/>
          <p:nvPr/>
        </p:nvSpPr>
        <p:spPr>
          <a:xfrm>
            <a:off x="857224" y="3000372"/>
            <a:ext cx="22860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s-ES" sz="2400" b="1" dirty="0">
                <a:latin typeface="Comic Sans MS" pitchFamily="66" charset="0"/>
              </a:rPr>
              <a:t>VL</a:t>
            </a:r>
          </a:p>
          <a:p>
            <a:pPr>
              <a:buNone/>
            </a:pPr>
            <a:r>
              <a:rPr lang="es-ES" sz="2400" b="1" dirty="0">
                <a:latin typeface="Comic Sans MS" pitchFamily="66" charset="0"/>
              </a:rPr>
              <a:t>Cresta ilíaca</a:t>
            </a:r>
          </a:p>
          <a:p>
            <a:pPr>
              <a:buNone/>
            </a:pPr>
            <a:r>
              <a:rPr lang="es-ES" sz="2400" b="1" dirty="0" err="1">
                <a:latin typeface="Comic Sans MS" pitchFamily="66" charset="0"/>
              </a:rPr>
              <a:t>Lig</a:t>
            </a:r>
            <a:r>
              <a:rPr lang="es-ES" sz="2400" b="1" dirty="0">
                <a:latin typeface="Comic Sans MS" pitchFamily="66" charset="0"/>
              </a:rPr>
              <a:t> inguinal</a:t>
            </a:r>
          </a:p>
        </p:txBody>
      </p:sp>
      <p:sp>
        <p:nvSpPr>
          <p:cNvPr id="10" name="9 Rectángulo"/>
          <p:cNvSpPr/>
          <p:nvPr/>
        </p:nvSpPr>
        <p:spPr>
          <a:xfrm>
            <a:off x="5429256" y="3071810"/>
            <a:ext cx="314327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s-ES" sz="2400" b="1" dirty="0">
                <a:latin typeface="Comic Sans MS" pitchFamily="66" charset="0"/>
              </a:rPr>
              <a:t>Costillas</a:t>
            </a:r>
          </a:p>
          <a:p>
            <a:pPr>
              <a:buNone/>
            </a:pPr>
            <a:endParaRPr lang="es-ES" sz="2400" b="1" dirty="0">
              <a:latin typeface="Comic Sans MS" pitchFamily="66" charset="0"/>
            </a:endParaRPr>
          </a:p>
          <a:p>
            <a:pPr>
              <a:buNone/>
            </a:pPr>
            <a:r>
              <a:rPr lang="es-ES" sz="2400" b="1" dirty="0">
                <a:latin typeface="Comic Sans MS" pitchFamily="66" charset="0"/>
              </a:rPr>
              <a:t>Vaina del recto</a:t>
            </a:r>
          </a:p>
          <a:p>
            <a:pPr>
              <a:buNone/>
            </a:pPr>
            <a:endParaRPr lang="es-ES" sz="2400" b="1" dirty="0">
              <a:latin typeface="Comic Sans MS" pitchFamily="66" charset="0"/>
            </a:endParaRPr>
          </a:p>
          <a:p>
            <a:pPr>
              <a:buNone/>
            </a:pPr>
            <a:r>
              <a:rPr lang="es-ES" sz="2400" b="1" dirty="0">
                <a:latin typeface="Comic Sans MS" pitchFamily="66" charset="0"/>
              </a:rPr>
              <a:t>Cremáster  </a:t>
            </a:r>
          </a:p>
        </p:txBody>
      </p:sp>
      <p:cxnSp>
        <p:nvCxnSpPr>
          <p:cNvPr id="11" name="10 Conector recto de flecha"/>
          <p:cNvCxnSpPr/>
          <p:nvPr/>
        </p:nvCxnSpPr>
        <p:spPr>
          <a:xfrm flipV="1">
            <a:off x="3214678" y="3429000"/>
            <a:ext cx="2000264" cy="214314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2" name="11 Conector recto de flecha"/>
          <p:cNvCxnSpPr/>
          <p:nvPr/>
        </p:nvCxnSpPr>
        <p:spPr>
          <a:xfrm>
            <a:off x="3214678" y="3643314"/>
            <a:ext cx="1928826" cy="357190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3" name="12 Conector recto de flecha"/>
          <p:cNvCxnSpPr/>
          <p:nvPr/>
        </p:nvCxnSpPr>
        <p:spPr>
          <a:xfrm>
            <a:off x="3214678" y="3643314"/>
            <a:ext cx="2071702" cy="1071570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4" name="13 Rectángulo"/>
          <p:cNvSpPr/>
          <p:nvPr/>
        </p:nvSpPr>
        <p:spPr>
          <a:xfrm>
            <a:off x="785786" y="5072074"/>
            <a:ext cx="214314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s-ES" sz="2400" b="1" dirty="0">
                <a:latin typeface="Comic Sans MS" pitchFamily="66" charset="0"/>
              </a:rPr>
              <a:t>Costillas</a:t>
            </a:r>
          </a:p>
          <a:p>
            <a:pPr>
              <a:buNone/>
            </a:pPr>
            <a:r>
              <a:rPr lang="es-ES" sz="2400" b="1" dirty="0">
                <a:latin typeface="Comic Sans MS" pitchFamily="66" charset="0"/>
              </a:rPr>
              <a:t>Fascia TL</a:t>
            </a:r>
          </a:p>
          <a:p>
            <a:pPr>
              <a:buNone/>
            </a:pPr>
            <a:r>
              <a:rPr lang="es-ES" sz="2400" b="1" dirty="0">
                <a:latin typeface="Comic Sans MS" pitchFamily="66" charset="0"/>
              </a:rPr>
              <a:t>Cresta ilíaca</a:t>
            </a:r>
          </a:p>
          <a:p>
            <a:pPr>
              <a:buNone/>
            </a:pPr>
            <a:r>
              <a:rPr lang="es-ES" sz="2400" b="1" dirty="0" err="1">
                <a:latin typeface="Comic Sans MS" pitchFamily="66" charset="0"/>
              </a:rPr>
              <a:t>Lig</a:t>
            </a:r>
            <a:r>
              <a:rPr lang="es-ES" sz="2400" b="1" dirty="0">
                <a:latin typeface="Comic Sans MS" pitchFamily="66" charset="0"/>
              </a:rPr>
              <a:t> inguinal</a:t>
            </a:r>
          </a:p>
        </p:txBody>
      </p:sp>
      <p:sp>
        <p:nvSpPr>
          <p:cNvPr id="15" name="14 Rectángulo"/>
          <p:cNvSpPr/>
          <p:nvPr/>
        </p:nvSpPr>
        <p:spPr>
          <a:xfrm>
            <a:off x="5643570" y="5286388"/>
            <a:ext cx="250033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s-ES" sz="2400" b="1" dirty="0">
                <a:latin typeface="Comic Sans MS" pitchFamily="66" charset="0"/>
              </a:rPr>
              <a:t>Vaina del recto</a:t>
            </a:r>
          </a:p>
          <a:p>
            <a:pPr>
              <a:buNone/>
            </a:pPr>
            <a:endParaRPr lang="es-ES" sz="2400" b="1" dirty="0">
              <a:latin typeface="Comic Sans MS" pitchFamily="66" charset="0"/>
            </a:endParaRPr>
          </a:p>
          <a:p>
            <a:pPr>
              <a:buNone/>
            </a:pPr>
            <a:r>
              <a:rPr lang="es-ES" sz="2400" b="1" dirty="0">
                <a:latin typeface="Comic Sans MS" pitchFamily="66" charset="0"/>
              </a:rPr>
              <a:t>Pubis </a:t>
            </a:r>
          </a:p>
        </p:txBody>
      </p:sp>
      <p:cxnSp>
        <p:nvCxnSpPr>
          <p:cNvPr id="16" name="15 Conector recto de flecha"/>
          <p:cNvCxnSpPr/>
          <p:nvPr/>
        </p:nvCxnSpPr>
        <p:spPr>
          <a:xfrm flipV="1">
            <a:off x="3143240" y="5500702"/>
            <a:ext cx="2357454" cy="428628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7" name="16 Conector recto de flecha"/>
          <p:cNvCxnSpPr/>
          <p:nvPr/>
        </p:nvCxnSpPr>
        <p:spPr>
          <a:xfrm>
            <a:off x="3143240" y="5929330"/>
            <a:ext cx="2357454" cy="285752"/>
          </a:xfrm>
          <a:prstGeom prst="straightConnector1">
            <a:avLst/>
          </a:prstGeom>
          <a:ln>
            <a:solidFill>
              <a:srgbClr val="FFFF00"/>
            </a:solidFill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8" name="17 Rectángulo"/>
          <p:cNvSpPr/>
          <p:nvPr/>
        </p:nvSpPr>
        <p:spPr>
          <a:xfrm>
            <a:off x="290237" y="285728"/>
            <a:ext cx="37147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s-ES" sz="2400" b="1" dirty="0">
                <a:solidFill>
                  <a:srgbClr val="00FFFF"/>
                </a:solidFill>
                <a:latin typeface="Comic Sans MS" pitchFamily="66" charset="0"/>
              </a:rPr>
              <a:t>OBLICUO EXTERNO</a:t>
            </a:r>
          </a:p>
        </p:txBody>
      </p:sp>
      <p:sp>
        <p:nvSpPr>
          <p:cNvPr id="19" name="18 Rectángulo"/>
          <p:cNvSpPr/>
          <p:nvPr/>
        </p:nvSpPr>
        <p:spPr>
          <a:xfrm>
            <a:off x="214282" y="2500306"/>
            <a:ext cx="41434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s-ES" sz="2400" b="1" dirty="0">
                <a:solidFill>
                  <a:srgbClr val="00FFFF"/>
                </a:solidFill>
                <a:latin typeface="Comic Sans MS" pitchFamily="66" charset="0"/>
              </a:rPr>
              <a:t>OBLICUO INTERNO</a:t>
            </a:r>
          </a:p>
        </p:txBody>
      </p:sp>
      <p:sp>
        <p:nvSpPr>
          <p:cNvPr id="20" name="19 Rectángulo"/>
          <p:cNvSpPr/>
          <p:nvPr/>
        </p:nvSpPr>
        <p:spPr>
          <a:xfrm>
            <a:off x="214282" y="4572008"/>
            <a:ext cx="24288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s-ES" sz="2400" b="1" dirty="0">
                <a:solidFill>
                  <a:srgbClr val="00FFFF"/>
                </a:solidFill>
                <a:latin typeface="Comic Sans MS" pitchFamily="66" charset="0"/>
              </a:rPr>
              <a:t>TRANSVERSO</a:t>
            </a:r>
          </a:p>
        </p:txBody>
      </p:sp>
      <p:sp>
        <p:nvSpPr>
          <p:cNvPr id="21" name="2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57510-DBCA-4384-A0FC-E649B3CD6D1D}" type="slidenum">
              <a:rPr lang="es-ES" smtClean="0"/>
              <a:pPr/>
              <a:t>38</a:t>
            </a:fld>
            <a:endParaRPr lang="es-ES"/>
          </a:p>
        </p:txBody>
      </p:sp>
      <p:sp>
        <p:nvSpPr>
          <p:cNvPr id="2" name="1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8240742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l="38174" t="27750" r="29897" b="21794"/>
          <a:stretch>
            <a:fillRect/>
          </a:stretch>
        </p:blipFill>
        <p:spPr bwMode="auto">
          <a:xfrm>
            <a:off x="4521884" y="912816"/>
            <a:ext cx="4463926" cy="5290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A481B-75BE-465D-AB1F-675F70DFB33D}" type="slidenum">
              <a:rPr lang="es-ES" smtClean="0"/>
              <a:t>39</a:t>
            </a:fld>
            <a:endParaRPr lang="es-ES"/>
          </a:p>
        </p:txBody>
      </p:sp>
      <p:sp>
        <p:nvSpPr>
          <p:cNvPr id="6" name="5 Rectángulo"/>
          <p:cNvSpPr/>
          <p:nvPr/>
        </p:nvSpPr>
        <p:spPr>
          <a:xfrm>
            <a:off x="500034" y="306200"/>
            <a:ext cx="3708843" cy="46166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s-ES" sz="2400" b="1" dirty="0">
                <a:solidFill>
                  <a:schemeClr val="bg1"/>
                </a:solidFill>
                <a:latin typeface="Comic Sans MS" pitchFamily="66" charset="0"/>
              </a:rPr>
              <a:t>MÚSCULO ILIOPSOAS</a:t>
            </a:r>
          </a:p>
        </p:txBody>
      </p:sp>
      <p:sp>
        <p:nvSpPr>
          <p:cNvPr id="7" name="6 Rectángulo"/>
          <p:cNvSpPr/>
          <p:nvPr/>
        </p:nvSpPr>
        <p:spPr>
          <a:xfrm>
            <a:off x="4477668" y="306200"/>
            <a:ext cx="171451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s-ES" sz="2000" b="1" dirty="0">
                <a:latin typeface="Comic Sans MS" pitchFamily="66" charset="0"/>
              </a:rPr>
              <a:t>Psoas ilíaco</a:t>
            </a:r>
          </a:p>
        </p:txBody>
      </p:sp>
      <p:sp>
        <p:nvSpPr>
          <p:cNvPr id="8" name="7 Rectángulo"/>
          <p:cNvSpPr/>
          <p:nvPr/>
        </p:nvSpPr>
        <p:spPr>
          <a:xfrm>
            <a:off x="428596" y="1500174"/>
            <a:ext cx="19111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s-ES" sz="2000" b="1" dirty="0">
                <a:latin typeface="Comic Sans MS" pitchFamily="66" charset="0"/>
              </a:rPr>
              <a:t>2 porciones:</a:t>
            </a:r>
          </a:p>
        </p:txBody>
      </p:sp>
      <p:sp>
        <p:nvSpPr>
          <p:cNvPr id="9" name="8 Rectángulo"/>
          <p:cNvSpPr/>
          <p:nvPr/>
        </p:nvSpPr>
        <p:spPr>
          <a:xfrm>
            <a:off x="500034" y="2143116"/>
            <a:ext cx="3567910" cy="16312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Wingdings" pitchFamily="2" charset="2"/>
              <a:buChar char="§"/>
            </a:pPr>
            <a:r>
              <a:rPr lang="es-ES" sz="2000" b="1" dirty="0">
                <a:solidFill>
                  <a:srgbClr val="FF99FF"/>
                </a:solidFill>
                <a:latin typeface="Comic Sans MS" pitchFamily="66" charset="0"/>
              </a:rPr>
              <a:t>Psoas mayor: </a:t>
            </a:r>
            <a:r>
              <a:rPr lang="es-ES" sz="2000" b="1" dirty="0">
                <a:latin typeface="Comic Sans MS" pitchFamily="66" charset="0"/>
              </a:rPr>
              <a:t>insertado en la columna lumbar</a:t>
            </a:r>
          </a:p>
          <a:p>
            <a:pPr marL="342900" indent="-342900">
              <a:buFont typeface="Wingdings" pitchFamily="2" charset="2"/>
              <a:buChar char="§"/>
            </a:pPr>
            <a:endParaRPr lang="es-ES" sz="2000" b="1" dirty="0">
              <a:latin typeface="Comic Sans MS" pitchFamily="66" charset="0"/>
            </a:endParaRPr>
          </a:p>
          <a:p>
            <a:pPr marL="342900" indent="-342900">
              <a:buFont typeface="Wingdings" pitchFamily="2" charset="2"/>
              <a:buChar char="§"/>
            </a:pPr>
            <a:r>
              <a:rPr lang="es-ES" sz="2000" b="1" dirty="0">
                <a:solidFill>
                  <a:srgbClr val="FF99FF"/>
                </a:solidFill>
                <a:latin typeface="Comic Sans MS" pitchFamily="66" charset="0"/>
              </a:rPr>
              <a:t>Ilíaco: </a:t>
            </a:r>
            <a:r>
              <a:rPr lang="es-ES" sz="2000" b="1" dirty="0">
                <a:latin typeface="Comic Sans MS" pitchFamily="66" charset="0"/>
              </a:rPr>
              <a:t>insertado en la fosa ilíaca</a:t>
            </a:r>
          </a:p>
        </p:txBody>
      </p:sp>
      <p:sp>
        <p:nvSpPr>
          <p:cNvPr id="10" name="9 Rectángulo"/>
          <p:cNvSpPr/>
          <p:nvPr/>
        </p:nvSpPr>
        <p:spPr>
          <a:xfrm>
            <a:off x="462320" y="4293096"/>
            <a:ext cx="3643338" cy="1200329"/>
          </a:xfrm>
          <a:prstGeom prst="rect">
            <a:avLst/>
          </a:prstGeom>
          <a:ln>
            <a:solidFill>
              <a:srgbClr val="00FF00"/>
            </a:solidFill>
          </a:ln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s-ES" b="1" dirty="0">
                <a:latin typeface="Comic Sans MS" pitchFamily="66" charset="0"/>
              </a:rPr>
              <a:t>Las dos porciones se reúnen </a:t>
            </a:r>
            <a:r>
              <a:rPr lang="es-ES" b="1" dirty="0">
                <a:solidFill>
                  <a:srgbClr val="FFC000"/>
                </a:solidFill>
                <a:latin typeface="Comic Sans MS" pitchFamily="66" charset="0"/>
              </a:rPr>
              <a:t>delante de la articulación sacroilíaca </a:t>
            </a:r>
            <a:r>
              <a:rPr lang="es-ES" b="1" dirty="0">
                <a:latin typeface="Comic Sans MS" pitchFamily="66" charset="0"/>
              </a:rPr>
              <a:t>y se insertan en el </a:t>
            </a:r>
            <a:r>
              <a:rPr lang="es-ES" b="1" dirty="0">
                <a:solidFill>
                  <a:srgbClr val="00FFFF"/>
                </a:solidFill>
                <a:latin typeface="Comic Sans MS" pitchFamily="66" charset="0"/>
              </a:rPr>
              <a:t>trocánter menor </a:t>
            </a:r>
            <a:r>
              <a:rPr lang="es-ES" b="1" dirty="0">
                <a:latin typeface="Comic Sans MS" pitchFamily="66" charset="0"/>
              </a:rPr>
              <a:t>del fémur</a:t>
            </a:r>
          </a:p>
        </p:txBody>
      </p:sp>
      <p:sp>
        <p:nvSpPr>
          <p:cNvPr id="12" name="11 Rectángulo"/>
          <p:cNvSpPr/>
          <p:nvPr/>
        </p:nvSpPr>
        <p:spPr>
          <a:xfrm>
            <a:off x="4109329" y="1888944"/>
            <a:ext cx="1550424" cy="369332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Psoas mayor</a:t>
            </a:r>
            <a:endParaRPr lang="es-ES" dirty="0">
              <a:solidFill>
                <a:srgbClr val="FFFF00"/>
              </a:solidFill>
            </a:endParaRPr>
          </a:p>
        </p:txBody>
      </p:sp>
      <p:sp>
        <p:nvSpPr>
          <p:cNvPr id="13" name="12 Rectángulo"/>
          <p:cNvSpPr/>
          <p:nvPr/>
        </p:nvSpPr>
        <p:spPr>
          <a:xfrm>
            <a:off x="4151569" y="3521364"/>
            <a:ext cx="806631" cy="369332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Ilíaco</a:t>
            </a:r>
            <a:endParaRPr lang="es-ES" dirty="0">
              <a:solidFill>
                <a:srgbClr val="FFFF00"/>
              </a:solidFill>
            </a:endParaRPr>
          </a:p>
        </p:txBody>
      </p:sp>
      <p:cxnSp>
        <p:nvCxnSpPr>
          <p:cNvPr id="14" name="13 Conector recto de flecha"/>
          <p:cNvCxnSpPr/>
          <p:nvPr/>
        </p:nvCxnSpPr>
        <p:spPr>
          <a:xfrm>
            <a:off x="5130672" y="2224418"/>
            <a:ext cx="936105" cy="1481612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15 Conector recto de flecha"/>
          <p:cNvCxnSpPr/>
          <p:nvPr/>
        </p:nvCxnSpPr>
        <p:spPr>
          <a:xfrm>
            <a:off x="5076056" y="3706030"/>
            <a:ext cx="532038" cy="62974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1" name="20 Rectángulo"/>
          <p:cNvSpPr/>
          <p:nvPr/>
        </p:nvSpPr>
        <p:spPr>
          <a:xfrm>
            <a:off x="6192180" y="5733256"/>
            <a:ext cx="2211072" cy="646331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s-ES" b="1" dirty="0">
                <a:solidFill>
                  <a:schemeClr val="bg1"/>
                </a:solidFill>
                <a:latin typeface="Comic Sans MS" pitchFamily="66" charset="0"/>
              </a:rPr>
              <a:t>Trocánter menor del fémur</a:t>
            </a:r>
          </a:p>
        </p:txBody>
      </p:sp>
      <p:cxnSp>
        <p:nvCxnSpPr>
          <p:cNvPr id="22" name="21 Conector recto de flecha"/>
          <p:cNvCxnSpPr/>
          <p:nvPr/>
        </p:nvCxnSpPr>
        <p:spPr>
          <a:xfrm flipH="1" flipV="1">
            <a:off x="5598725" y="5493426"/>
            <a:ext cx="593455" cy="455854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13992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 cstate="print"/>
          <a:srcRect l="41748" t="18554" r="17969" b="6250"/>
          <a:stretch>
            <a:fillRect/>
          </a:stretch>
        </p:blipFill>
        <p:spPr bwMode="auto">
          <a:xfrm>
            <a:off x="4139952" y="254005"/>
            <a:ext cx="4428586" cy="6199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7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57510-DBCA-4384-A0FC-E649B3CD6D1D}" type="slidenum">
              <a:rPr lang="es-ES" smtClean="0"/>
              <a:pPr/>
              <a:t>40</a:t>
            </a:fld>
            <a:endParaRPr lang="es-ES"/>
          </a:p>
        </p:txBody>
      </p:sp>
      <p:sp>
        <p:nvSpPr>
          <p:cNvPr id="7" name="6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11" name="10 Rectángulo"/>
          <p:cNvSpPr/>
          <p:nvPr/>
        </p:nvSpPr>
        <p:spPr>
          <a:xfrm>
            <a:off x="500034" y="285728"/>
            <a:ext cx="264320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s-ES" sz="2000" b="1" dirty="0">
                <a:solidFill>
                  <a:srgbClr val="FFFF00"/>
                </a:solidFill>
                <a:latin typeface="Comic Sans MS" pitchFamily="66" charset="0"/>
              </a:rPr>
              <a:t>PSOAS MAYOR:</a:t>
            </a:r>
          </a:p>
        </p:txBody>
      </p:sp>
      <p:sp>
        <p:nvSpPr>
          <p:cNvPr id="12" name="11 Rectángulo"/>
          <p:cNvSpPr/>
          <p:nvPr/>
        </p:nvSpPr>
        <p:spPr>
          <a:xfrm>
            <a:off x="320121" y="909229"/>
            <a:ext cx="205403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s-ES" sz="2000" b="1" dirty="0">
                <a:solidFill>
                  <a:srgbClr val="00FFFF"/>
                </a:solidFill>
                <a:latin typeface="Comic Sans MS" pitchFamily="66" charset="0"/>
              </a:rPr>
              <a:t>Inserciones:</a:t>
            </a:r>
          </a:p>
        </p:txBody>
      </p:sp>
      <p:sp>
        <p:nvSpPr>
          <p:cNvPr id="10" name="9 Rectángulo"/>
          <p:cNvSpPr/>
          <p:nvPr/>
        </p:nvSpPr>
        <p:spPr>
          <a:xfrm>
            <a:off x="332666" y="1761125"/>
            <a:ext cx="30524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>
                <a:solidFill>
                  <a:srgbClr val="FF99FF"/>
                </a:solidFill>
                <a:latin typeface="Comic Sans MS" pitchFamily="66" charset="0"/>
              </a:rPr>
              <a:t>Plano anterior o corporal:</a:t>
            </a:r>
          </a:p>
        </p:txBody>
      </p:sp>
      <p:sp>
        <p:nvSpPr>
          <p:cNvPr id="16" name="15 Rectángulo"/>
          <p:cNvSpPr/>
          <p:nvPr/>
        </p:nvSpPr>
        <p:spPr>
          <a:xfrm>
            <a:off x="337127" y="2276872"/>
            <a:ext cx="365540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Discos intervertebrales </a:t>
            </a:r>
            <a:r>
              <a:rPr lang="es-ES" b="1" dirty="0">
                <a:latin typeface="Comic Sans MS" pitchFamily="66" charset="0"/>
              </a:rPr>
              <a:t>(T12 – L1 a L4 – L5)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Cuerpos vertebrales </a:t>
            </a:r>
            <a:r>
              <a:rPr lang="es-ES" b="1" dirty="0">
                <a:latin typeface="Comic Sans MS" pitchFamily="66" charset="0"/>
              </a:rPr>
              <a:t>supra y subyacentes a estos discos</a:t>
            </a:r>
          </a:p>
        </p:txBody>
      </p:sp>
      <p:sp>
        <p:nvSpPr>
          <p:cNvPr id="15" name="14 Rectángulo"/>
          <p:cNvSpPr/>
          <p:nvPr/>
        </p:nvSpPr>
        <p:spPr>
          <a:xfrm>
            <a:off x="320121" y="3881373"/>
            <a:ext cx="344838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s-ES" b="1" dirty="0">
                <a:solidFill>
                  <a:srgbClr val="FF99FF"/>
                </a:solidFill>
                <a:latin typeface="Comic Sans MS" pitchFamily="66" charset="0"/>
              </a:rPr>
              <a:t>Plano posterior o costiforme:</a:t>
            </a:r>
          </a:p>
        </p:txBody>
      </p:sp>
      <p:sp>
        <p:nvSpPr>
          <p:cNvPr id="18" name="17 Rectángulo"/>
          <p:cNvSpPr/>
          <p:nvPr/>
        </p:nvSpPr>
        <p:spPr>
          <a:xfrm>
            <a:off x="371528" y="4363458"/>
            <a:ext cx="349967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Costilla 12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Apófisis costales de las VL</a:t>
            </a:r>
            <a:endParaRPr lang="es-ES" dirty="0"/>
          </a:p>
        </p:txBody>
      </p:sp>
      <p:sp>
        <p:nvSpPr>
          <p:cNvPr id="19" name="18 Rectángulo"/>
          <p:cNvSpPr/>
          <p:nvPr/>
        </p:nvSpPr>
        <p:spPr>
          <a:xfrm>
            <a:off x="418580" y="5589240"/>
            <a:ext cx="3492494" cy="646331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latin typeface="Comic Sans MS" pitchFamily="66" charset="0"/>
              </a:rPr>
              <a:t>Entre las dos porciones se encuentra el </a:t>
            </a:r>
            <a:r>
              <a:rPr lang="es-ES" b="1" dirty="0">
                <a:solidFill>
                  <a:srgbClr val="FFC000"/>
                </a:solidFill>
                <a:latin typeface="Comic Sans MS" pitchFamily="66" charset="0"/>
              </a:rPr>
              <a:t>PLEXO LUMBAR</a:t>
            </a:r>
          </a:p>
        </p:txBody>
      </p:sp>
    </p:spTree>
    <p:extLst>
      <p:ext uri="{BB962C8B-B14F-4D97-AF65-F5344CB8AC3E}">
        <p14:creationId xmlns:p14="http://schemas.microsoft.com/office/powerpoint/2010/main" val="251643052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85" t="29261" r="26361" b="24906"/>
          <a:stretch/>
        </p:blipFill>
        <p:spPr bwMode="auto">
          <a:xfrm>
            <a:off x="1691680" y="510773"/>
            <a:ext cx="6552728" cy="55446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A481B-75BE-465D-AB1F-675F70DFB33D}" type="slidenum">
              <a:rPr lang="es-ES" smtClean="0"/>
              <a:t>41</a:t>
            </a:fld>
            <a:endParaRPr lang="es-ES"/>
          </a:p>
        </p:txBody>
      </p:sp>
      <p:sp>
        <p:nvSpPr>
          <p:cNvPr id="7" name="6 Rectángulo"/>
          <p:cNvSpPr/>
          <p:nvPr/>
        </p:nvSpPr>
        <p:spPr>
          <a:xfrm>
            <a:off x="683568" y="2348880"/>
            <a:ext cx="1800200" cy="646331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Plano anterior o corporal</a:t>
            </a:r>
          </a:p>
        </p:txBody>
      </p:sp>
      <p:sp>
        <p:nvSpPr>
          <p:cNvPr id="10" name="9 Rectángulo"/>
          <p:cNvSpPr/>
          <p:nvPr/>
        </p:nvSpPr>
        <p:spPr>
          <a:xfrm>
            <a:off x="34872" y="3140968"/>
            <a:ext cx="3457632" cy="1077218"/>
          </a:xfrm>
          <a:prstGeom prst="rect">
            <a:avLst/>
          </a:prstGeom>
          <a:solidFill>
            <a:schemeClr val="tx1"/>
          </a:solidFill>
          <a:ln>
            <a:solidFill>
              <a:srgbClr val="00FF00"/>
            </a:solidFill>
          </a:ln>
        </p:spPr>
        <p:txBody>
          <a:bodyPr wrap="square">
            <a:spAutoFit/>
          </a:bodyPr>
          <a:lstStyle/>
          <a:p>
            <a:r>
              <a:rPr lang="es-ES" sz="1600" b="1" dirty="0">
                <a:solidFill>
                  <a:schemeClr val="bg1"/>
                </a:solidFill>
                <a:latin typeface="Comic Sans MS" pitchFamily="66" charset="0"/>
              </a:rPr>
              <a:t>Forma </a:t>
            </a:r>
            <a:r>
              <a:rPr lang="es-ES" sz="1600" b="1" dirty="0">
                <a:solidFill>
                  <a:srgbClr val="FF0000"/>
                </a:solidFill>
                <a:latin typeface="Comic Sans MS" pitchFamily="66" charset="0"/>
              </a:rPr>
              <a:t>4 arcos </a:t>
            </a:r>
            <a:r>
              <a:rPr lang="es-ES" sz="1600" b="1" dirty="0">
                <a:solidFill>
                  <a:schemeClr val="bg1"/>
                </a:solidFill>
                <a:latin typeface="Comic Sans MS" pitchFamily="66" charset="0"/>
              </a:rPr>
              <a:t>por donde pasan: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s-ES" sz="1600" b="1" dirty="0">
                <a:solidFill>
                  <a:schemeClr val="bg1"/>
                </a:solidFill>
                <a:latin typeface="Comic Sans MS" pitchFamily="66" charset="0"/>
              </a:rPr>
              <a:t>Arterias y venas lumbares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s-ES" sz="1600" b="1" dirty="0">
                <a:solidFill>
                  <a:schemeClr val="bg1"/>
                </a:solidFill>
                <a:latin typeface="Comic Sans MS" pitchFamily="66" charset="0"/>
              </a:rPr>
              <a:t>Ramos comunicantes de la cadena simpática</a:t>
            </a:r>
          </a:p>
        </p:txBody>
      </p:sp>
      <p:cxnSp>
        <p:nvCxnSpPr>
          <p:cNvPr id="11" name="10 Conector recto de flecha"/>
          <p:cNvCxnSpPr/>
          <p:nvPr/>
        </p:nvCxnSpPr>
        <p:spPr>
          <a:xfrm flipV="1">
            <a:off x="3492504" y="3140968"/>
            <a:ext cx="1223512" cy="360040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19 Conector recto de flecha"/>
          <p:cNvCxnSpPr/>
          <p:nvPr/>
        </p:nvCxnSpPr>
        <p:spPr>
          <a:xfrm>
            <a:off x="3492504" y="3501008"/>
            <a:ext cx="1223512" cy="51315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187367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 cstate="print"/>
          <a:srcRect l="41748" t="18554" r="17969" b="6250"/>
          <a:stretch>
            <a:fillRect/>
          </a:stretch>
        </p:blipFill>
        <p:spPr bwMode="auto">
          <a:xfrm>
            <a:off x="4283968" y="148112"/>
            <a:ext cx="4365540" cy="6111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A481B-75BE-465D-AB1F-675F70DFB33D}" type="slidenum">
              <a:rPr lang="es-ES" smtClean="0"/>
              <a:t>42</a:t>
            </a:fld>
            <a:endParaRPr lang="es-ES"/>
          </a:p>
        </p:txBody>
      </p:sp>
      <p:sp>
        <p:nvSpPr>
          <p:cNvPr id="6" name="5 Rectángulo"/>
          <p:cNvSpPr/>
          <p:nvPr/>
        </p:nvSpPr>
        <p:spPr>
          <a:xfrm>
            <a:off x="500034" y="285728"/>
            <a:ext cx="147967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s-ES" sz="2000" b="1" dirty="0">
                <a:solidFill>
                  <a:srgbClr val="FFFF00"/>
                </a:solidFill>
                <a:latin typeface="Comic Sans MS" pitchFamily="66" charset="0"/>
              </a:rPr>
              <a:t>ILÍACO:</a:t>
            </a:r>
          </a:p>
        </p:txBody>
      </p:sp>
      <p:sp>
        <p:nvSpPr>
          <p:cNvPr id="7" name="6 Rectángulo"/>
          <p:cNvSpPr/>
          <p:nvPr/>
        </p:nvSpPr>
        <p:spPr>
          <a:xfrm>
            <a:off x="389319" y="980728"/>
            <a:ext cx="17011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s-ES" sz="2000" b="1" dirty="0">
                <a:solidFill>
                  <a:srgbClr val="00FFFF"/>
                </a:solidFill>
                <a:latin typeface="Comic Sans MS" pitchFamily="66" charset="0"/>
              </a:rPr>
              <a:t>Inserciones:</a:t>
            </a:r>
          </a:p>
        </p:txBody>
      </p:sp>
      <p:sp>
        <p:nvSpPr>
          <p:cNvPr id="8" name="7 Rectángulo"/>
          <p:cNvSpPr/>
          <p:nvPr/>
        </p:nvSpPr>
        <p:spPr>
          <a:xfrm>
            <a:off x="351187" y="1772816"/>
            <a:ext cx="347847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s-ES" b="1" dirty="0">
                <a:latin typeface="Comic Sans MS" pitchFamily="66" charset="0"/>
              </a:rPr>
              <a:t>2/3 superiores de la </a:t>
            </a:r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fosa ilíaca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s-ES" b="1" dirty="0">
                <a:latin typeface="Comic Sans MS" pitchFamily="66" charset="0"/>
              </a:rPr>
              <a:t>Labio medial de la </a:t>
            </a:r>
            <a:r>
              <a:rPr lang="es-ES" b="1" dirty="0">
                <a:solidFill>
                  <a:srgbClr val="FFCCFF"/>
                </a:solidFill>
                <a:latin typeface="Comic Sans MS" pitchFamily="66" charset="0"/>
              </a:rPr>
              <a:t>cresta ilíaca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s-ES" b="1" dirty="0">
                <a:solidFill>
                  <a:srgbClr val="FFCCFF"/>
                </a:solidFill>
                <a:latin typeface="Comic Sans MS" pitchFamily="66" charset="0"/>
              </a:rPr>
              <a:t>Ligamento iliolumbar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s-ES" b="1" dirty="0">
                <a:solidFill>
                  <a:srgbClr val="FFCCFF"/>
                </a:solidFill>
                <a:latin typeface="Comic Sans MS" pitchFamily="66" charset="0"/>
              </a:rPr>
              <a:t>Base del sacro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s-ES" b="1" dirty="0">
                <a:latin typeface="Comic Sans MS" pitchFamily="66" charset="0"/>
              </a:rPr>
              <a:t>Mitad posterior de la </a:t>
            </a:r>
            <a:r>
              <a:rPr lang="es-ES" b="1" dirty="0">
                <a:solidFill>
                  <a:srgbClr val="FFCCFF"/>
                </a:solidFill>
                <a:latin typeface="Comic Sans MS" pitchFamily="66" charset="0"/>
              </a:rPr>
              <a:t>línea       arcuata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s-ES" b="1" dirty="0">
                <a:solidFill>
                  <a:srgbClr val="FFCCFF"/>
                </a:solidFill>
                <a:latin typeface="Comic Sans MS" pitchFamily="66" charset="0"/>
              </a:rPr>
              <a:t>EIAS, EIAI </a:t>
            </a:r>
            <a:r>
              <a:rPr lang="es-ES" b="1" dirty="0">
                <a:latin typeface="Comic Sans MS" pitchFamily="66" charset="0"/>
              </a:rPr>
              <a:t>y en la escotadura que los separa</a:t>
            </a:r>
          </a:p>
        </p:txBody>
      </p:sp>
      <p:sp>
        <p:nvSpPr>
          <p:cNvPr id="10" name="9 Rectángulo"/>
          <p:cNvSpPr/>
          <p:nvPr/>
        </p:nvSpPr>
        <p:spPr>
          <a:xfrm>
            <a:off x="4516234" y="2132856"/>
            <a:ext cx="806631" cy="369332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Ilíaco</a:t>
            </a:r>
            <a:endParaRPr lang="es-ES" dirty="0">
              <a:solidFill>
                <a:srgbClr val="FFFF00"/>
              </a:solidFill>
            </a:endParaRPr>
          </a:p>
        </p:txBody>
      </p:sp>
      <p:cxnSp>
        <p:nvCxnSpPr>
          <p:cNvPr id="11" name="10 Conector recto de flecha"/>
          <p:cNvCxnSpPr/>
          <p:nvPr/>
        </p:nvCxnSpPr>
        <p:spPr>
          <a:xfrm>
            <a:off x="4788024" y="2501444"/>
            <a:ext cx="534841" cy="927556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0952893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A481B-75BE-465D-AB1F-675F70DFB33D}" type="slidenum">
              <a:rPr lang="es-ES" smtClean="0"/>
              <a:t>43</a:t>
            </a:fld>
            <a:endParaRPr lang="es-ES"/>
          </a:p>
        </p:txBody>
      </p:sp>
      <p:sp>
        <p:nvSpPr>
          <p:cNvPr id="6" name="5 Rectángulo"/>
          <p:cNvSpPr/>
          <p:nvPr/>
        </p:nvSpPr>
        <p:spPr>
          <a:xfrm>
            <a:off x="611560" y="321256"/>
            <a:ext cx="2135521" cy="461665"/>
          </a:xfrm>
          <a:prstGeom prst="rect">
            <a:avLst/>
          </a:prstGeom>
          <a:solidFill>
            <a:srgbClr val="0070C0"/>
          </a:solidFill>
        </p:spPr>
        <p:txBody>
          <a:bodyPr wrap="none">
            <a:spAutoFit/>
          </a:bodyPr>
          <a:lstStyle/>
          <a:p>
            <a:r>
              <a:rPr lang="es-ES" sz="2400" b="1" dirty="0">
                <a:solidFill>
                  <a:srgbClr val="FFFF00"/>
                </a:solidFill>
                <a:latin typeface="Comic Sans MS" pitchFamily="66" charset="0"/>
              </a:rPr>
              <a:t>Fascia ilíaca:</a:t>
            </a:r>
            <a:endParaRPr lang="es-PY" sz="2400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3059832" y="367423"/>
            <a:ext cx="40142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s-ES" b="1" dirty="0">
                <a:latin typeface="Comic Sans MS" pitchFamily="66" charset="0"/>
              </a:rPr>
              <a:t>Se encuentra </a:t>
            </a:r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delante del iliopsoas</a:t>
            </a:r>
          </a:p>
        </p:txBody>
      </p:sp>
      <p:pic>
        <p:nvPicPr>
          <p:cNvPr id="8" name="Picture 2" descr="C:\Documents and Settings\Usuario.PARTICULAR\Mis documentos\Mis escaneos\escanear021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1052736"/>
            <a:ext cx="4644056" cy="5014682"/>
          </a:xfrm>
          <a:prstGeom prst="rect">
            <a:avLst/>
          </a:prstGeom>
          <a:noFill/>
        </p:spPr>
      </p:pic>
      <p:sp>
        <p:nvSpPr>
          <p:cNvPr id="10" name="9 Rectángulo"/>
          <p:cNvSpPr/>
          <p:nvPr/>
        </p:nvSpPr>
        <p:spPr>
          <a:xfrm>
            <a:off x="6372200" y="1340768"/>
            <a:ext cx="2376216" cy="523220"/>
          </a:xfrm>
          <a:prstGeom prst="rect">
            <a:avLst/>
          </a:prstGeom>
          <a:solidFill>
            <a:schemeClr val="tx1"/>
          </a:solidFill>
          <a:ln>
            <a:solidFill>
              <a:srgbClr val="00FF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1400" b="1" dirty="0">
                <a:solidFill>
                  <a:srgbClr val="FF0000"/>
                </a:solidFill>
                <a:latin typeface="Comic Sans MS" pitchFamily="66" charset="0"/>
              </a:rPr>
              <a:t>Arriba</a:t>
            </a:r>
            <a:r>
              <a:rPr lang="es-ES" sz="1400" b="1" dirty="0">
                <a:solidFill>
                  <a:schemeClr val="bg1"/>
                </a:solidFill>
                <a:latin typeface="Comic Sans MS" pitchFamily="66" charset="0"/>
              </a:rPr>
              <a:t> llega hasta el ligamento arcuato medial</a:t>
            </a:r>
          </a:p>
        </p:txBody>
      </p:sp>
      <p:sp>
        <p:nvSpPr>
          <p:cNvPr id="11" name="10 Rectángulo"/>
          <p:cNvSpPr/>
          <p:nvPr/>
        </p:nvSpPr>
        <p:spPr>
          <a:xfrm>
            <a:off x="6342887" y="3231397"/>
            <a:ext cx="2376216" cy="523220"/>
          </a:xfrm>
          <a:prstGeom prst="rect">
            <a:avLst/>
          </a:prstGeom>
          <a:solidFill>
            <a:schemeClr val="tx1"/>
          </a:solidFill>
          <a:ln>
            <a:solidFill>
              <a:srgbClr val="00FF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1400" b="1" dirty="0">
                <a:solidFill>
                  <a:srgbClr val="FF0000"/>
                </a:solidFill>
                <a:latin typeface="Comic Sans MS" pitchFamily="66" charset="0"/>
              </a:rPr>
              <a:t>Medialmente</a:t>
            </a:r>
            <a:r>
              <a:rPr lang="es-ES" sz="1400" b="1" dirty="0">
                <a:solidFill>
                  <a:schemeClr val="bg1"/>
                </a:solidFill>
                <a:latin typeface="Comic Sans MS" pitchFamily="66" charset="0"/>
              </a:rPr>
              <a:t> llega hasta la columna vertebral</a:t>
            </a:r>
          </a:p>
        </p:txBody>
      </p:sp>
      <p:sp>
        <p:nvSpPr>
          <p:cNvPr id="12" name="11 Rectángulo"/>
          <p:cNvSpPr/>
          <p:nvPr/>
        </p:nvSpPr>
        <p:spPr>
          <a:xfrm>
            <a:off x="112974" y="2369221"/>
            <a:ext cx="2664296" cy="523220"/>
          </a:xfrm>
          <a:prstGeom prst="rect">
            <a:avLst/>
          </a:prstGeom>
          <a:solidFill>
            <a:schemeClr val="tx1"/>
          </a:solidFill>
          <a:ln>
            <a:solidFill>
              <a:srgbClr val="00FF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1400" b="1" dirty="0">
                <a:solidFill>
                  <a:srgbClr val="FF0000"/>
                </a:solidFill>
                <a:latin typeface="Comic Sans MS" pitchFamily="66" charset="0"/>
              </a:rPr>
              <a:t>Lateralmente</a:t>
            </a:r>
            <a:r>
              <a:rPr lang="es-ES" sz="1400" b="1" dirty="0">
                <a:solidFill>
                  <a:schemeClr val="bg1"/>
                </a:solidFill>
                <a:latin typeface="Comic Sans MS" pitchFamily="66" charset="0"/>
              </a:rPr>
              <a:t> llega hasta la fascia del cuadrado lumbar</a:t>
            </a:r>
          </a:p>
        </p:txBody>
      </p:sp>
      <p:sp>
        <p:nvSpPr>
          <p:cNvPr id="13" name="12 Rectángulo"/>
          <p:cNvSpPr/>
          <p:nvPr/>
        </p:nvSpPr>
        <p:spPr>
          <a:xfrm>
            <a:off x="257014" y="4104416"/>
            <a:ext cx="2376216" cy="523220"/>
          </a:xfrm>
          <a:prstGeom prst="rect">
            <a:avLst/>
          </a:prstGeom>
          <a:solidFill>
            <a:schemeClr val="tx1"/>
          </a:solidFill>
          <a:ln>
            <a:solidFill>
              <a:srgbClr val="00FF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1400" b="1" dirty="0">
                <a:solidFill>
                  <a:srgbClr val="FF0000"/>
                </a:solidFill>
                <a:latin typeface="Comic Sans MS" pitchFamily="66" charset="0"/>
              </a:rPr>
              <a:t>Abajo</a:t>
            </a:r>
            <a:r>
              <a:rPr lang="es-ES" sz="1400" b="1" dirty="0">
                <a:solidFill>
                  <a:schemeClr val="bg1"/>
                </a:solidFill>
                <a:latin typeface="Comic Sans MS" pitchFamily="66" charset="0"/>
              </a:rPr>
              <a:t> termina a nivel del ligamento inguinal</a:t>
            </a:r>
          </a:p>
        </p:txBody>
      </p:sp>
      <p:sp>
        <p:nvSpPr>
          <p:cNvPr id="14" name="13 Rectángulo"/>
          <p:cNvSpPr/>
          <p:nvPr/>
        </p:nvSpPr>
        <p:spPr>
          <a:xfrm>
            <a:off x="1585258" y="5949280"/>
            <a:ext cx="2674146" cy="738664"/>
          </a:xfrm>
          <a:prstGeom prst="rect">
            <a:avLst/>
          </a:prstGeom>
          <a:solidFill>
            <a:schemeClr val="tx1"/>
          </a:solidFill>
          <a:ln>
            <a:solidFill>
              <a:srgbClr val="00FF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1400" b="1" dirty="0">
                <a:solidFill>
                  <a:schemeClr val="bg1"/>
                </a:solidFill>
                <a:latin typeface="Comic Sans MS" pitchFamily="66" charset="0"/>
              </a:rPr>
              <a:t>Forma la</a:t>
            </a:r>
            <a:r>
              <a:rPr lang="es-ES" sz="1400" b="1" dirty="0">
                <a:solidFill>
                  <a:schemeClr val="bg2"/>
                </a:solidFill>
                <a:latin typeface="Comic Sans MS" pitchFamily="66" charset="0"/>
              </a:rPr>
              <a:t> cintilla iliopectínea </a:t>
            </a:r>
            <a:r>
              <a:rPr lang="es-ES" sz="1400" b="1" dirty="0">
                <a:solidFill>
                  <a:schemeClr val="bg1"/>
                </a:solidFill>
                <a:latin typeface="Comic Sans MS" pitchFamily="66" charset="0"/>
              </a:rPr>
              <a:t>que se inserta en la eminencia iliopectínea</a:t>
            </a:r>
          </a:p>
        </p:txBody>
      </p:sp>
      <p:cxnSp>
        <p:nvCxnSpPr>
          <p:cNvPr id="15" name="14 Conector recto de flecha"/>
          <p:cNvCxnSpPr/>
          <p:nvPr/>
        </p:nvCxnSpPr>
        <p:spPr>
          <a:xfrm>
            <a:off x="2777270" y="2630831"/>
            <a:ext cx="1390702" cy="61556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16 Conector recto de flecha"/>
          <p:cNvCxnSpPr>
            <a:stCxn id="10" idx="1"/>
          </p:cNvCxnSpPr>
          <p:nvPr/>
        </p:nvCxnSpPr>
        <p:spPr>
          <a:xfrm flipH="1">
            <a:off x="4751170" y="1602378"/>
            <a:ext cx="1621030" cy="285617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18 Conector recto de flecha"/>
          <p:cNvCxnSpPr/>
          <p:nvPr/>
        </p:nvCxnSpPr>
        <p:spPr>
          <a:xfrm flipH="1" flipV="1">
            <a:off x="4807247" y="2892442"/>
            <a:ext cx="1564953" cy="338955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1" name="20 Conector recto de flecha"/>
          <p:cNvCxnSpPr/>
          <p:nvPr/>
        </p:nvCxnSpPr>
        <p:spPr>
          <a:xfrm flipV="1">
            <a:off x="2747081" y="4265999"/>
            <a:ext cx="1137702" cy="100026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3" name="22 Conector recto de flecha"/>
          <p:cNvCxnSpPr/>
          <p:nvPr/>
        </p:nvCxnSpPr>
        <p:spPr>
          <a:xfrm flipV="1">
            <a:off x="3507349" y="4725145"/>
            <a:ext cx="639275" cy="1224135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4934536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A481B-75BE-465D-AB1F-675F70DFB33D}" type="slidenum">
              <a:rPr lang="es-ES" smtClean="0"/>
              <a:t>44</a:t>
            </a:fld>
            <a:endParaRPr lang="es-ES"/>
          </a:p>
        </p:txBody>
      </p:sp>
      <p:sp>
        <p:nvSpPr>
          <p:cNvPr id="6" name="5 Rectángulo"/>
          <p:cNvSpPr/>
          <p:nvPr/>
        </p:nvSpPr>
        <p:spPr>
          <a:xfrm>
            <a:off x="5148064" y="354114"/>
            <a:ext cx="18325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b="1" dirty="0">
                <a:solidFill>
                  <a:srgbClr val="FFFF00"/>
                </a:solidFill>
                <a:latin typeface="Comic Sans MS" pitchFamily="66" charset="0"/>
              </a:rPr>
              <a:t>Relaciones:</a:t>
            </a:r>
            <a:endParaRPr lang="es-PY" sz="2400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44" t="40675" r="41323" b="12103"/>
          <a:stretch/>
        </p:blipFill>
        <p:spPr bwMode="auto">
          <a:xfrm>
            <a:off x="179512" y="188640"/>
            <a:ext cx="4032448" cy="63981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7 Rectángulo"/>
          <p:cNvSpPr/>
          <p:nvPr/>
        </p:nvSpPr>
        <p:spPr>
          <a:xfrm>
            <a:off x="4767350" y="1124744"/>
            <a:ext cx="259398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s-ES" sz="2000" b="1" dirty="0">
                <a:solidFill>
                  <a:srgbClr val="FFCCFF"/>
                </a:solidFill>
                <a:latin typeface="Comic Sans MS" pitchFamily="66" charset="0"/>
              </a:rPr>
              <a:t>Delante del psoas: </a:t>
            </a:r>
          </a:p>
        </p:txBody>
      </p:sp>
      <p:sp>
        <p:nvSpPr>
          <p:cNvPr id="9" name="8 Rectángulo"/>
          <p:cNvSpPr/>
          <p:nvPr/>
        </p:nvSpPr>
        <p:spPr>
          <a:xfrm>
            <a:off x="4608445" y="1788785"/>
            <a:ext cx="824265" cy="400110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es-ES" sz="2000" b="1" dirty="0">
                <a:solidFill>
                  <a:schemeClr val="bg2"/>
                </a:solidFill>
                <a:latin typeface="Comic Sans MS" pitchFamily="66" charset="0"/>
              </a:rPr>
              <a:t>Riñón</a:t>
            </a:r>
            <a:endParaRPr lang="es-ES" sz="2000" dirty="0">
              <a:solidFill>
                <a:schemeClr val="bg2"/>
              </a:solidFill>
              <a:latin typeface="Comic Sans MS" pitchFamily="66" charset="0"/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4516273" y="2987606"/>
            <a:ext cx="1026243" cy="400110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es-ES" sz="2000" b="1" dirty="0">
                <a:solidFill>
                  <a:schemeClr val="bg2"/>
                </a:solidFill>
                <a:latin typeface="Comic Sans MS" pitchFamily="66" charset="0"/>
              </a:rPr>
              <a:t>Uréter</a:t>
            </a:r>
            <a:endParaRPr lang="es-ES" sz="2000" dirty="0">
              <a:solidFill>
                <a:schemeClr val="bg2"/>
              </a:solidFill>
              <a:latin typeface="Comic Sans MS" pitchFamily="66" charset="0"/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4525481" y="3573016"/>
            <a:ext cx="2175596" cy="400110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es-ES" sz="2000" b="1" dirty="0">
                <a:solidFill>
                  <a:schemeClr val="bg2"/>
                </a:solidFill>
                <a:latin typeface="Comic Sans MS" pitchFamily="66" charset="0"/>
              </a:rPr>
              <a:t>Vasos gonadales</a:t>
            </a:r>
            <a:endParaRPr lang="es-ES" sz="2000" dirty="0">
              <a:solidFill>
                <a:schemeClr val="bg2"/>
              </a:solidFill>
              <a:latin typeface="Comic Sans MS" pitchFamily="66" charset="0"/>
            </a:endParaRPr>
          </a:p>
        </p:txBody>
      </p:sp>
      <p:sp>
        <p:nvSpPr>
          <p:cNvPr id="12" name="11 Rectángulo"/>
          <p:cNvSpPr/>
          <p:nvPr/>
        </p:nvSpPr>
        <p:spPr>
          <a:xfrm>
            <a:off x="4580201" y="2319554"/>
            <a:ext cx="1877437" cy="400110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es-ES" sz="2000" b="1" dirty="0">
                <a:solidFill>
                  <a:schemeClr val="bg2"/>
                </a:solidFill>
                <a:latin typeface="Comic Sans MS" pitchFamily="66" charset="0"/>
              </a:rPr>
              <a:t>Vasos renales</a:t>
            </a:r>
            <a:endParaRPr lang="es-ES" sz="2000" dirty="0">
              <a:solidFill>
                <a:schemeClr val="bg2"/>
              </a:solidFill>
              <a:latin typeface="Comic Sans MS" pitchFamily="66" charset="0"/>
            </a:endParaRPr>
          </a:p>
        </p:txBody>
      </p:sp>
      <p:cxnSp>
        <p:nvCxnSpPr>
          <p:cNvPr id="13" name="12 Conector recto de flecha"/>
          <p:cNvCxnSpPr>
            <a:stCxn id="9" idx="1"/>
          </p:cNvCxnSpPr>
          <p:nvPr/>
        </p:nvCxnSpPr>
        <p:spPr>
          <a:xfrm flipH="1">
            <a:off x="3015249" y="1988840"/>
            <a:ext cx="1593196" cy="530770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5" name="14 Conector recto de flecha"/>
          <p:cNvCxnSpPr>
            <a:stCxn id="12" idx="1"/>
          </p:cNvCxnSpPr>
          <p:nvPr/>
        </p:nvCxnSpPr>
        <p:spPr>
          <a:xfrm flipH="1">
            <a:off x="2600657" y="2519609"/>
            <a:ext cx="1979544" cy="206657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7" name="16 Conector recto de flecha"/>
          <p:cNvCxnSpPr>
            <a:stCxn id="10" idx="1"/>
          </p:cNvCxnSpPr>
          <p:nvPr/>
        </p:nvCxnSpPr>
        <p:spPr>
          <a:xfrm flipH="1">
            <a:off x="2717545" y="3187661"/>
            <a:ext cx="1798728" cy="227626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9" name="18 Conector recto de flecha"/>
          <p:cNvCxnSpPr/>
          <p:nvPr/>
        </p:nvCxnSpPr>
        <p:spPr>
          <a:xfrm flipH="1" flipV="1">
            <a:off x="2539190" y="3449087"/>
            <a:ext cx="1970948" cy="323984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384027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A481B-75BE-465D-AB1F-675F70DFB33D}" type="slidenum">
              <a:rPr lang="es-ES" smtClean="0"/>
              <a:t>45</a:t>
            </a:fld>
            <a:endParaRPr lang="es-ES"/>
          </a:p>
        </p:txBody>
      </p:sp>
      <p:sp>
        <p:nvSpPr>
          <p:cNvPr id="6" name="5 Rectángulo"/>
          <p:cNvSpPr/>
          <p:nvPr/>
        </p:nvSpPr>
        <p:spPr>
          <a:xfrm>
            <a:off x="683568" y="1062847"/>
            <a:ext cx="255230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s-ES" sz="2000" b="1" dirty="0">
                <a:solidFill>
                  <a:srgbClr val="FFCCFF"/>
                </a:solidFill>
                <a:latin typeface="Comic Sans MS" pitchFamily="66" charset="0"/>
              </a:rPr>
              <a:t>Delante del ilíaco: </a:t>
            </a:r>
          </a:p>
        </p:txBody>
      </p:sp>
      <p:sp>
        <p:nvSpPr>
          <p:cNvPr id="7" name="6 Rectángulo"/>
          <p:cNvSpPr/>
          <p:nvPr/>
        </p:nvSpPr>
        <p:spPr>
          <a:xfrm>
            <a:off x="797737" y="354114"/>
            <a:ext cx="18325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b="1" dirty="0">
                <a:solidFill>
                  <a:srgbClr val="FFFF00"/>
                </a:solidFill>
                <a:latin typeface="Comic Sans MS" pitchFamily="66" charset="0"/>
              </a:rPr>
              <a:t>Relaciones:</a:t>
            </a:r>
            <a:endParaRPr lang="es-PY" sz="2400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  <p:pic>
        <p:nvPicPr>
          <p:cNvPr id="9" name="Picture 4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227" t="58618" r="42972" b="17708"/>
          <a:stretch/>
        </p:blipFill>
        <p:spPr bwMode="auto">
          <a:xfrm>
            <a:off x="2339752" y="1690448"/>
            <a:ext cx="4193615" cy="37712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9 Rectángulo"/>
          <p:cNvSpPr/>
          <p:nvPr/>
        </p:nvSpPr>
        <p:spPr>
          <a:xfrm>
            <a:off x="683568" y="3371511"/>
            <a:ext cx="1806905" cy="400110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es-ES" sz="2000" b="1" dirty="0">
                <a:solidFill>
                  <a:schemeClr val="bg2"/>
                </a:solidFill>
                <a:latin typeface="Comic Sans MS" pitchFamily="66" charset="0"/>
              </a:rPr>
              <a:t>Cecoapéndice</a:t>
            </a:r>
            <a:endParaRPr lang="es-ES" sz="2000" dirty="0">
              <a:solidFill>
                <a:schemeClr val="bg2"/>
              </a:solidFill>
              <a:latin typeface="Comic Sans MS" pitchFamily="66" charset="0"/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6732240" y="3578887"/>
            <a:ext cx="1960793" cy="400110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es-ES" sz="2000" b="1" dirty="0">
                <a:solidFill>
                  <a:schemeClr val="bg2"/>
                </a:solidFill>
                <a:latin typeface="Comic Sans MS" pitchFamily="66" charset="0"/>
              </a:rPr>
              <a:t>Colon sigmoide</a:t>
            </a:r>
            <a:endParaRPr lang="es-ES" sz="2000" dirty="0">
              <a:solidFill>
                <a:schemeClr val="bg2"/>
              </a:solidFill>
              <a:latin typeface="Comic Sans MS" pitchFamily="66" charset="0"/>
            </a:endParaRPr>
          </a:p>
        </p:txBody>
      </p:sp>
      <p:cxnSp>
        <p:nvCxnSpPr>
          <p:cNvPr id="12" name="11 Conector recto de flecha"/>
          <p:cNvCxnSpPr/>
          <p:nvPr/>
        </p:nvCxnSpPr>
        <p:spPr>
          <a:xfrm flipH="1">
            <a:off x="5139044" y="3771621"/>
            <a:ext cx="1593196" cy="207376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4" name="13 Conector recto de flecha"/>
          <p:cNvCxnSpPr>
            <a:stCxn id="10" idx="3"/>
          </p:cNvCxnSpPr>
          <p:nvPr/>
        </p:nvCxnSpPr>
        <p:spPr>
          <a:xfrm>
            <a:off x="2490473" y="3571566"/>
            <a:ext cx="1033493" cy="200055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7" name="16 Rectángulo"/>
          <p:cNvSpPr/>
          <p:nvPr/>
        </p:nvSpPr>
        <p:spPr>
          <a:xfrm>
            <a:off x="613729" y="3925743"/>
            <a:ext cx="162897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s-ES" b="1" dirty="0">
                <a:latin typeface="Comic Sans MS" pitchFamily="66" charset="0"/>
              </a:rPr>
              <a:t>A la derecha</a:t>
            </a:r>
          </a:p>
        </p:txBody>
      </p:sp>
      <p:sp>
        <p:nvSpPr>
          <p:cNvPr id="18" name="17 Rectángulo"/>
          <p:cNvSpPr/>
          <p:nvPr/>
        </p:nvSpPr>
        <p:spPr>
          <a:xfrm>
            <a:off x="6898150" y="4078143"/>
            <a:ext cx="17395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s-ES" b="1" dirty="0">
                <a:latin typeface="Comic Sans MS" pitchFamily="66" charset="0"/>
              </a:rPr>
              <a:t>A la izquierda</a:t>
            </a:r>
          </a:p>
        </p:txBody>
      </p:sp>
    </p:spTree>
    <p:extLst>
      <p:ext uri="{BB962C8B-B14F-4D97-AF65-F5344CB8AC3E}">
        <p14:creationId xmlns:p14="http://schemas.microsoft.com/office/powerpoint/2010/main" val="148520621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 l="38281" t="28515" r="29492" b="22656"/>
          <a:stretch>
            <a:fillRect/>
          </a:stretch>
        </p:blipFill>
        <p:spPr bwMode="auto">
          <a:xfrm>
            <a:off x="2549956" y="162565"/>
            <a:ext cx="5688632" cy="64643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6 Rectángulo"/>
          <p:cNvSpPr/>
          <p:nvPr/>
        </p:nvSpPr>
        <p:spPr>
          <a:xfrm>
            <a:off x="1230505" y="1757212"/>
            <a:ext cx="1750800" cy="400110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r>
              <a:rPr lang="es-ES" sz="2000" b="1" dirty="0">
                <a:solidFill>
                  <a:srgbClr val="FFFF00"/>
                </a:solidFill>
                <a:latin typeface="Comic Sans MS" pitchFamily="66" charset="0"/>
              </a:rPr>
              <a:t>Plexo lumbar</a:t>
            </a:r>
            <a:endParaRPr lang="es-ES" sz="2000" dirty="0">
              <a:solidFill>
                <a:srgbClr val="FFFF00"/>
              </a:solidFill>
            </a:endParaRPr>
          </a:p>
        </p:txBody>
      </p:sp>
      <p:cxnSp>
        <p:nvCxnSpPr>
          <p:cNvPr id="8" name="7 Conector recto de flecha"/>
          <p:cNvCxnSpPr/>
          <p:nvPr/>
        </p:nvCxnSpPr>
        <p:spPr>
          <a:xfrm flipV="1">
            <a:off x="3108425" y="1756847"/>
            <a:ext cx="1278549" cy="200055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0" name="9 Conector recto de flecha"/>
          <p:cNvCxnSpPr/>
          <p:nvPr/>
        </p:nvCxnSpPr>
        <p:spPr>
          <a:xfrm>
            <a:off x="3108425" y="1981675"/>
            <a:ext cx="1278549" cy="367205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2" name="11 Conector recto de flecha"/>
          <p:cNvCxnSpPr/>
          <p:nvPr/>
        </p:nvCxnSpPr>
        <p:spPr>
          <a:xfrm>
            <a:off x="3108425" y="1981675"/>
            <a:ext cx="1385747" cy="1228076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" name="13 Rectángulo"/>
          <p:cNvSpPr/>
          <p:nvPr/>
        </p:nvSpPr>
        <p:spPr>
          <a:xfrm>
            <a:off x="770080" y="2376623"/>
            <a:ext cx="2211225" cy="523220"/>
          </a:xfrm>
          <a:prstGeom prst="rect">
            <a:avLst/>
          </a:prstGeom>
          <a:solidFill>
            <a:schemeClr val="tx1"/>
          </a:solidFill>
          <a:ln>
            <a:solidFill>
              <a:srgbClr val="00FF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1400" b="1" dirty="0">
                <a:solidFill>
                  <a:schemeClr val="bg1"/>
                </a:solidFill>
                <a:latin typeface="Comic Sans MS" pitchFamily="66" charset="0"/>
              </a:rPr>
              <a:t>Entre las 2 porciones del psoas mayor</a:t>
            </a:r>
          </a:p>
        </p:txBody>
      </p:sp>
      <p:sp>
        <p:nvSpPr>
          <p:cNvPr id="11" name="10 Rectángulo"/>
          <p:cNvSpPr/>
          <p:nvPr/>
        </p:nvSpPr>
        <p:spPr>
          <a:xfrm>
            <a:off x="337892" y="566173"/>
            <a:ext cx="18325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b="1" dirty="0">
                <a:solidFill>
                  <a:srgbClr val="FFFF00"/>
                </a:solidFill>
                <a:latin typeface="Comic Sans MS" pitchFamily="66" charset="0"/>
              </a:rPr>
              <a:t>Relaciones:</a:t>
            </a:r>
            <a:endParaRPr lang="es-PY" sz="2400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A481B-75BE-465D-AB1F-675F70DFB33D}" type="slidenum">
              <a:rPr lang="es-ES" smtClean="0"/>
              <a:t>46</a:t>
            </a:fld>
            <a:endParaRPr lang="es-ES"/>
          </a:p>
        </p:txBody>
      </p:sp>
      <p:sp>
        <p:nvSpPr>
          <p:cNvPr id="13" name="12 Rectángulo"/>
          <p:cNvSpPr/>
          <p:nvPr/>
        </p:nvSpPr>
        <p:spPr>
          <a:xfrm>
            <a:off x="988408" y="4160501"/>
            <a:ext cx="2044149" cy="400110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r>
              <a:rPr lang="es-ES" sz="2000" b="1" dirty="0">
                <a:solidFill>
                  <a:srgbClr val="FFFF00"/>
                </a:solidFill>
                <a:latin typeface="Comic Sans MS" pitchFamily="66" charset="0"/>
              </a:rPr>
              <a:t>Nervio femoral</a:t>
            </a:r>
            <a:endParaRPr lang="es-ES" sz="2000" dirty="0">
              <a:solidFill>
                <a:srgbClr val="FFFF00"/>
              </a:solidFill>
            </a:endParaRPr>
          </a:p>
        </p:txBody>
      </p:sp>
      <p:cxnSp>
        <p:nvCxnSpPr>
          <p:cNvPr id="15" name="14 Conector recto de flecha"/>
          <p:cNvCxnSpPr>
            <a:stCxn id="13" idx="3"/>
          </p:cNvCxnSpPr>
          <p:nvPr/>
        </p:nvCxnSpPr>
        <p:spPr>
          <a:xfrm flipV="1">
            <a:off x="3032557" y="4264666"/>
            <a:ext cx="1017792" cy="95890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6" name="15 Rectángulo"/>
          <p:cNvSpPr/>
          <p:nvPr/>
        </p:nvSpPr>
        <p:spPr>
          <a:xfrm>
            <a:off x="1002269" y="4712033"/>
            <a:ext cx="2106156" cy="523220"/>
          </a:xfrm>
          <a:prstGeom prst="rect">
            <a:avLst/>
          </a:prstGeom>
          <a:solidFill>
            <a:schemeClr val="tx1"/>
          </a:solidFill>
          <a:ln>
            <a:solidFill>
              <a:srgbClr val="00FF00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es-ES" sz="1400" b="1" dirty="0">
                <a:solidFill>
                  <a:schemeClr val="bg1"/>
                </a:solidFill>
                <a:latin typeface="Comic Sans MS" pitchFamily="66" charset="0"/>
              </a:rPr>
              <a:t>Entre el psoas mayor y el ilíaco</a:t>
            </a:r>
          </a:p>
        </p:txBody>
      </p:sp>
    </p:spTree>
    <p:extLst>
      <p:ext uri="{BB962C8B-B14F-4D97-AF65-F5344CB8AC3E}">
        <p14:creationId xmlns:p14="http://schemas.microsoft.com/office/powerpoint/2010/main" val="254345314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A481B-75BE-465D-AB1F-675F70DFB33D}" type="slidenum">
              <a:rPr lang="es-ES" smtClean="0"/>
              <a:t>47</a:t>
            </a:fld>
            <a:endParaRPr lang="es-ES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2" cstate="print"/>
          <a:srcRect l="38281" t="28515" r="29492" b="22656"/>
          <a:stretch>
            <a:fillRect/>
          </a:stretch>
        </p:blipFill>
        <p:spPr bwMode="auto">
          <a:xfrm>
            <a:off x="331493" y="962388"/>
            <a:ext cx="4104456" cy="46641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6 Rectángulo"/>
          <p:cNvSpPr/>
          <p:nvPr/>
        </p:nvSpPr>
        <p:spPr>
          <a:xfrm>
            <a:off x="4635560" y="492640"/>
            <a:ext cx="203934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>
                <a:solidFill>
                  <a:srgbClr val="FFFF00"/>
                </a:solidFill>
                <a:latin typeface="Comic Sans MS" pitchFamily="66" charset="0"/>
              </a:rPr>
              <a:t>INERVACIÓN:</a:t>
            </a:r>
            <a:endParaRPr lang="es-PY" sz="2000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8" name="7 Rectángulo"/>
          <p:cNvSpPr/>
          <p:nvPr/>
        </p:nvSpPr>
        <p:spPr>
          <a:xfrm>
            <a:off x="4521874" y="1063110"/>
            <a:ext cx="1810111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s-ES" sz="2000" b="1" dirty="0">
                <a:solidFill>
                  <a:srgbClr val="00FFFF"/>
                </a:solidFill>
                <a:latin typeface="Comic Sans MS" pitchFamily="66" charset="0"/>
              </a:rPr>
              <a:t>Psoas mayor:</a:t>
            </a:r>
            <a:endParaRPr lang="es-ES" sz="2000" dirty="0">
              <a:solidFill>
                <a:srgbClr val="00FFFF"/>
              </a:solidFill>
            </a:endParaRPr>
          </a:p>
        </p:txBody>
      </p:sp>
      <p:sp>
        <p:nvSpPr>
          <p:cNvPr id="9" name="8 Rectángulo"/>
          <p:cNvSpPr/>
          <p:nvPr/>
        </p:nvSpPr>
        <p:spPr>
          <a:xfrm>
            <a:off x="4552140" y="1517145"/>
            <a:ext cx="441234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s-ES" b="1" dirty="0">
                <a:latin typeface="Comic Sans MS" pitchFamily="66" charset="0"/>
              </a:rPr>
              <a:t>Ramos cortos: del </a:t>
            </a:r>
            <a:r>
              <a:rPr lang="es-ES" b="1" dirty="0">
                <a:solidFill>
                  <a:srgbClr val="FFCCFF"/>
                </a:solidFill>
                <a:latin typeface="Comic Sans MS" pitchFamily="66" charset="0"/>
              </a:rPr>
              <a:t>plexo lumbar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s-ES" b="1" dirty="0">
                <a:latin typeface="Comic Sans MS" pitchFamily="66" charset="0"/>
              </a:rPr>
              <a:t>Ramo largo: del </a:t>
            </a:r>
            <a:r>
              <a:rPr lang="es-ES" b="1" dirty="0">
                <a:solidFill>
                  <a:srgbClr val="FFCCFF"/>
                </a:solidFill>
                <a:latin typeface="Comic Sans MS" pitchFamily="66" charset="0"/>
              </a:rPr>
              <a:t>nervio femoral</a:t>
            </a:r>
            <a:r>
              <a:rPr lang="es-ES" b="1" dirty="0">
                <a:latin typeface="Comic Sans MS" pitchFamily="66" charset="0"/>
              </a:rPr>
              <a:t> (nervio inferior del psoas</a:t>
            </a:r>
            <a:r>
              <a:rPr lang="es-ES" dirty="0">
                <a:latin typeface="Comic Sans MS" pitchFamily="66" charset="0"/>
              </a:rPr>
              <a:t>)</a:t>
            </a:r>
            <a:endParaRPr lang="es-ES" b="1" dirty="0">
              <a:latin typeface="Comic Sans MS" pitchFamily="66" charset="0"/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4521874" y="2624662"/>
            <a:ext cx="986167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s-ES" sz="2000" b="1" dirty="0">
                <a:solidFill>
                  <a:srgbClr val="00FFFF"/>
                </a:solidFill>
                <a:latin typeface="Comic Sans MS" pitchFamily="66" charset="0"/>
              </a:rPr>
              <a:t>Ilíaco:</a:t>
            </a:r>
            <a:endParaRPr lang="es-ES" sz="2000" dirty="0">
              <a:solidFill>
                <a:srgbClr val="00FFFF"/>
              </a:solidFill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5506103" y="2684235"/>
            <a:ext cx="18918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b="1" dirty="0">
                <a:solidFill>
                  <a:srgbClr val="FFCCFF"/>
                </a:solidFill>
                <a:latin typeface="Comic Sans MS" pitchFamily="66" charset="0"/>
              </a:rPr>
              <a:t>nervio femoral</a:t>
            </a:r>
            <a:r>
              <a:rPr lang="es-ES" b="1" dirty="0">
                <a:latin typeface="Comic Sans MS" pitchFamily="66" charset="0"/>
              </a:rPr>
              <a:t> </a:t>
            </a:r>
            <a:endParaRPr lang="es-ES" dirty="0"/>
          </a:p>
        </p:txBody>
      </p:sp>
      <p:sp>
        <p:nvSpPr>
          <p:cNvPr id="12" name="11 Rectángulo"/>
          <p:cNvSpPr/>
          <p:nvPr/>
        </p:nvSpPr>
        <p:spPr>
          <a:xfrm>
            <a:off x="4497814" y="3356992"/>
            <a:ext cx="390844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000" b="1" dirty="0">
                <a:solidFill>
                  <a:srgbClr val="FFFF00"/>
                </a:solidFill>
                <a:latin typeface="Comic Sans MS" pitchFamily="66" charset="0"/>
              </a:rPr>
              <a:t>ACCIONES DEL ILIOPSOAS:</a:t>
            </a:r>
            <a:endParaRPr lang="es-PY" sz="2000" b="1" dirty="0">
              <a:solidFill>
                <a:srgbClr val="FFFF00"/>
              </a:solidFill>
              <a:latin typeface="Comic Sans MS" pitchFamily="66" charset="0"/>
            </a:endParaRPr>
          </a:p>
        </p:txBody>
      </p:sp>
      <p:sp>
        <p:nvSpPr>
          <p:cNvPr id="13" name="12 Rectángulo"/>
          <p:cNvSpPr/>
          <p:nvPr/>
        </p:nvSpPr>
        <p:spPr>
          <a:xfrm>
            <a:off x="4701805" y="3884144"/>
            <a:ext cx="350046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s-ES" b="1" dirty="0">
                <a:solidFill>
                  <a:srgbClr val="FFCCFF"/>
                </a:solidFill>
                <a:latin typeface="Comic Sans MS" pitchFamily="66" charset="0"/>
              </a:rPr>
              <a:t>Principal flexor del muslo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s-ES" b="1" dirty="0">
                <a:solidFill>
                  <a:srgbClr val="FFCCFF"/>
                </a:solidFill>
                <a:latin typeface="Comic Sans MS" pitchFamily="66" charset="0"/>
              </a:rPr>
              <a:t>Aductor </a:t>
            </a:r>
            <a:r>
              <a:rPr lang="es-ES" b="1" dirty="0">
                <a:latin typeface="Comic Sans MS" pitchFamily="66" charset="0"/>
              </a:rPr>
              <a:t>del muslo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s-ES" b="1" dirty="0">
                <a:solidFill>
                  <a:srgbClr val="FFCCFF"/>
                </a:solidFill>
                <a:latin typeface="Comic Sans MS" pitchFamily="66" charset="0"/>
              </a:rPr>
              <a:t>Rotador lateral </a:t>
            </a:r>
            <a:r>
              <a:rPr lang="es-ES" b="1" dirty="0">
                <a:latin typeface="Comic Sans MS" pitchFamily="66" charset="0"/>
              </a:rPr>
              <a:t>del muslo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s-ES" b="1" dirty="0">
                <a:latin typeface="Comic Sans MS" pitchFamily="66" charset="0"/>
              </a:rPr>
              <a:t>Flexiona la pelvis y lleva el tronco hacia adelante</a:t>
            </a:r>
          </a:p>
        </p:txBody>
      </p:sp>
      <p:sp>
        <p:nvSpPr>
          <p:cNvPr id="15" name="14 Rectángulo"/>
          <p:cNvSpPr/>
          <p:nvPr/>
        </p:nvSpPr>
        <p:spPr>
          <a:xfrm>
            <a:off x="1259632" y="5654617"/>
            <a:ext cx="2044149" cy="400110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r>
              <a:rPr lang="es-ES" sz="2000" b="1" dirty="0">
                <a:solidFill>
                  <a:srgbClr val="FFFF00"/>
                </a:solidFill>
                <a:latin typeface="Comic Sans MS" pitchFamily="66" charset="0"/>
              </a:rPr>
              <a:t>Nervio femoral</a:t>
            </a:r>
            <a:endParaRPr lang="es-ES" sz="2000" dirty="0">
              <a:solidFill>
                <a:srgbClr val="FFFF00"/>
              </a:solidFill>
            </a:endParaRPr>
          </a:p>
        </p:txBody>
      </p:sp>
      <p:cxnSp>
        <p:nvCxnSpPr>
          <p:cNvPr id="16" name="15 Conector recto de flecha"/>
          <p:cNvCxnSpPr/>
          <p:nvPr/>
        </p:nvCxnSpPr>
        <p:spPr>
          <a:xfrm flipV="1">
            <a:off x="2608430" y="3945700"/>
            <a:ext cx="695351" cy="1680843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915320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A481B-75BE-465D-AB1F-675F70DFB33D}" type="slidenum">
              <a:rPr lang="es-ES" smtClean="0"/>
              <a:t>48</a:t>
            </a:fld>
            <a:endParaRPr lang="es-ES"/>
          </a:p>
        </p:txBody>
      </p:sp>
      <p:sp>
        <p:nvSpPr>
          <p:cNvPr id="6" name="5 Rectángulo"/>
          <p:cNvSpPr/>
          <p:nvPr/>
        </p:nvSpPr>
        <p:spPr>
          <a:xfrm>
            <a:off x="500034" y="306200"/>
            <a:ext cx="4504014" cy="46166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s-ES" sz="2400" b="1" dirty="0">
                <a:solidFill>
                  <a:schemeClr val="bg1"/>
                </a:solidFill>
                <a:latin typeface="Comic Sans MS" pitchFamily="66" charset="0"/>
              </a:rPr>
              <a:t>MÚSCULO PSOAS MENOR</a:t>
            </a:r>
          </a:p>
        </p:txBody>
      </p:sp>
      <p:sp>
        <p:nvSpPr>
          <p:cNvPr id="7" name="6 Rectángulo"/>
          <p:cNvSpPr/>
          <p:nvPr/>
        </p:nvSpPr>
        <p:spPr>
          <a:xfrm>
            <a:off x="5148064" y="306199"/>
            <a:ext cx="37981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s-ES" b="1" dirty="0">
                <a:solidFill>
                  <a:srgbClr val="FFCCFF"/>
                </a:solidFill>
                <a:latin typeface="Comic Sans MS" pitchFamily="66" charset="0"/>
              </a:rPr>
              <a:t>Inconstante</a:t>
            </a:r>
            <a:r>
              <a:rPr lang="es-ES" b="1" dirty="0">
                <a:latin typeface="Comic Sans MS" pitchFamily="66" charset="0"/>
              </a:rPr>
              <a:t>, delgado y totalmente intraabdominal</a:t>
            </a:r>
          </a:p>
        </p:txBody>
      </p:sp>
      <p:pic>
        <p:nvPicPr>
          <p:cNvPr id="8" name="Picture 2" descr="C:\Documents and Settings\Usuario.PARTICULAR\Mis documentos\Mis escaneos\escanear020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6892" y="1184085"/>
            <a:ext cx="3725068" cy="5341259"/>
          </a:xfrm>
          <a:prstGeom prst="rect">
            <a:avLst/>
          </a:prstGeom>
          <a:noFill/>
        </p:spPr>
      </p:pic>
      <p:sp>
        <p:nvSpPr>
          <p:cNvPr id="9" name="8 Rectángulo"/>
          <p:cNvSpPr/>
          <p:nvPr/>
        </p:nvSpPr>
        <p:spPr>
          <a:xfrm>
            <a:off x="5148064" y="1124744"/>
            <a:ext cx="3024336" cy="707886"/>
          </a:xfrm>
          <a:prstGeom prst="rect">
            <a:avLst/>
          </a:prstGeom>
          <a:ln>
            <a:solidFill>
              <a:srgbClr val="00FF00"/>
            </a:solidFill>
          </a:ln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s-ES" sz="2000" b="1" dirty="0">
                <a:latin typeface="Comic Sans MS" pitchFamily="66" charset="0"/>
              </a:rPr>
              <a:t>Se encuentra delante del psoas mayor</a:t>
            </a:r>
          </a:p>
        </p:txBody>
      </p:sp>
      <p:sp>
        <p:nvSpPr>
          <p:cNvPr id="10" name="9 Rectángulo"/>
          <p:cNvSpPr/>
          <p:nvPr/>
        </p:nvSpPr>
        <p:spPr>
          <a:xfrm>
            <a:off x="4529845" y="2177474"/>
            <a:ext cx="2536272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s-ES" sz="2000" b="1" dirty="0">
                <a:solidFill>
                  <a:srgbClr val="00FFFF"/>
                </a:solidFill>
                <a:latin typeface="Comic Sans MS" pitchFamily="66" charset="0"/>
              </a:rPr>
              <a:t>Inserción superior:</a:t>
            </a:r>
            <a:endParaRPr lang="es-ES" sz="2000" dirty="0">
              <a:solidFill>
                <a:srgbClr val="00FFFF"/>
              </a:solidFill>
            </a:endParaRPr>
          </a:p>
        </p:txBody>
      </p:sp>
      <p:sp>
        <p:nvSpPr>
          <p:cNvPr id="11" name="10 Rectángulo"/>
          <p:cNvSpPr/>
          <p:nvPr/>
        </p:nvSpPr>
        <p:spPr>
          <a:xfrm>
            <a:off x="4544831" y="2771230"/>
            <a:ext cx="401163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s-ES" b="1" dirty="0">
                <a:latin typeface="Comic Sans MS" pitchFamily="66" charset="0"/>
              </a:rPr>
              <a:t>Cuerpos vertebrales de </a:t>
            </a:r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T12 y L1 </a:t>
            </a:r>
            <a:r>
              <a:rPr lang="es-ES" b="1" dirty="0">
                <a:latin typeface="Comic Sans MS" pitchFamily="66" charset="0"/>
              </a:rPr>
              <a:t>y el </a:t>
            </a:r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disco</a:t>
            </a:r>
            <a:r>
              <a:rPr lang="es-ES" b="1" dirty="0">
                <a:latin typeface="Comic Sans MS" pitchFamily="66" charset="0"/>
              </a:rPr>
              <a:t> que los separa</a:t>
            </a:r>
          </a:p>
        </p:txBody>
      </p:sp>
      <p:sp>
        <p:nvSpPr>
          <p:cNvPr id="12" name="11 Rectángulo"/>
          <p:cNvSpPr/>
          <p:nvPr/>
        </p:nvSpPr>
        <p:spPr>
          <a:xfrm>
            <a:off x="4592044" y="4221088"/>
            <a:ext cx="2476960" cy="40011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lang="es-ES" sz="2000" b="1" dirty="0">
                <a:solidFill>
                  <a:srgbClr val="00FFFF"/>
                </a:solidFill>
                <a:latin typeface="Comic Sans MS" pitchFamily="66" charset="0"/>
              </a:rPr>
              <a:t>Inserción inferior:</a:t>
            </a:r>
            <a:endParaRPr lang="es-ES" sz="2000" dirty="0">
              <a:solidFill>
                <a:srgbClr val="00FFFF"/>
              </a:solidFill>
            </a:endParaRPr>
          </a:p>
        </p:txBody>
      </p:sp>
      <p:sp>
        <p:nvSpPr>
          <p:cNvPr id="13" name="12 Rectángulo"/>
          <p:cNvSpPr/>
          <p:nvPr/>
        </p:nvSpPr>
        <p:spPr>
          <a:xfrm>
            <a:off x="4544831" y="4795891"/>
            <a:ext cx="28777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s-ES" b="1" dirty="0">
                <a:solidFill>
                  <a:srgbClr val="FFFF00"/>
                </a:solidFill>
                <a:latin typeface="Comic Sans MS" pitchFamily="66" charset="0"/>
              </a:rPr>
              <a:t>Eminencia iliopectínea</a:t>
            </a:r>
          </a:p>
        </p:txBody>
      </p:sp>
      <p:cxnSp>
        <p:nvCxnSpPr>
          <p:cNvPr id="14" name="13 Conector recto de flecha"/>
          <p:cNvCxnSpPr>
            <a:stCxn id="10" idx="1"/>
          </p:cNvCxnSpPr>
          <p:nvPr/>
        </p:nvCxnSpPr>
        <p:spPr>
          <a:xfrm flipH="1" flipV="1">
            <a:off x="3019499" y="1660580"/>
            <a:ext cx="1510346" cy="716949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6" name="15 Conector recto de flecha"/>
          <p:cNvCxnSpPr>
            <a:stCxn id="12" idx="1"/>
          </p:cNvCxnSpPr>
          <p:nvPr/>
        </p:nvCxnSpPr>
        <p:spPr>
          <a:xfrm flipH="1">
            <a:off x="2531047" y="4421143"/>
            <a:ext cx="2060997" cy="417875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9" name="18 Rectángulo"/>
          <p:cNvSpPr/>
          <p:nvPr/>
        </p:nvSpPr>
        <p:spPr>
          <a:xfrm>
            <a:off x="2988697" y="1340187"/>
            <a:ext cx="48122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200" b="1" dirty="0">
                <a:solidFill>
                  <a:schemeClr val="bg1"/>
                </a:solidFill>
                <a:latin typeface="Comic Sans MS" pitchFamily="66" charset="0"/>
              </a:rPr>
              <a:t>T12</a:t>
            </a:r>
            <a:endParaRPr lang="es-ES" sz="1200" dirty="0">
              <a:solidFill>
                <a:schemeClr val="bg1"/>
              </a:solidFill>
            </a:endParaRPr>
          </a:p>
        </p:txBody>
      </p:sp>
      <p:sp>
        <p:nvSpPr>
          <p:cNvPr id="21" name="20 Rectángulo"/>
          <p:cNvSpPr/>
          <p:nvPr/>
        </p:nvSpPr>
        <p:spPr>
          <a:xfrm>
            <a:off x="3052985" y="1807231"/>
            <a:ext cx="364202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1200" b="1" dirty="0">
                <a:solidFill>
                  <a:schemeClr val="bg1"/>
                </a:solidFill>
                <a:latin typeface="Comic Sans MS" pitchFamily="66" charset="0"/>
              </a:rPr>
              <a:t>L1</a:t>
            </a:r>
            <a:endParaRPr lang="es-ES" sz="1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494869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 cstate="print"/>
          <a:srcRect l="40782" t="27750" r="32712" b="38055"/>
          <a:stretch/>
        </p:blipFill>
        <p:spPr bwMode="auto">
          <a:xfrm flipH="1">
            <a:off x="3734502" y="1412776"/>
            <a:ext cx="5139412" cy="4658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EA481B-75BE-465D-AB1F-675F70DFB33D}" type="slidenum">
              <a:rPr lang="es-ES" smtClean="0"/>
              <a:t>49</a:t>
            </a:fld>
            <a:endParaRPr lang="es-ES"/>
          </a:p>
        </p:txBody>
      </p:sp>
      <p:sp>
        <p:nvSpPr>
          <p:cNvPr id="6" name="5 Rectángulo"/>
          <p:cNvSpPr/>
          <p:nvPr/>
        </p:nvSpPr>
        <p:spPr>
          <a:xfrm>
            <a:off x="1115616" y="306200"/>
            <a:ext cx="5512126" cy="461665"/>
          </a:xfrm>
          <a:prstGeom prst="rect">
            <a:avLst/>
          </a:prstGeom>
          <a:solidFill>
            <a:srgbClr val="FFFF00"/>
          </a:solidFill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es-ES" sz="2400" b="1" dirty="0">
                <a:solidFill>
                  <a:schemeClr val="bg1"/>
                </a:solidFill>
                <a:latin typeface="Comic Sans MS" pitchFamily="66" charset="0"/>
              </a:rPr>
              <a:t>MÚSCULO CUADRADO LUMBAR</a:t>
            </a:r>
          </a:p>
        </p:txBody>
      </p:sp>
      <p:sp>
        <p:nvSpPr>
          <p:cNvPr id="7" name="6 Rectángulo"/>
          <p:cNvSpPr/>
          <p:nvPr/>
        </p:nvSpPr>
        <p:spPr>
          <a:xfrm>
            <a:off x="2267744" y="818671"/>
            <a:ext cx="295232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s-ES" sz="2000" b="1" dirty="0">
                <a:latin typeface="Comic Sans MS" pitchFamily="66" charset="0"/>
              </a:rPr>
              <a:t>Cuadrado de los lomos</a:t>
            </a:r>
          </a:p>
        </p:txBody>
      </p:sp>
      <p:sp>
        <p:nvSpPr>
          <p:cNvPr id="8" name="7 Rectángulo"/>
          <p:cNvSpPr/>
          <p:nvPr/>
        </p:nvSpPr>
        <p:spPr>
          <a:xfrm>
            <a:off x="343610" y="1412776"/>
            <a:ext cx="170110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s-ES_tradnl" sz="2000" b="1" dirty="0">
                <a:solidFill>
                  <a:srgbClr val="00FFFF"/>
                </a:solidFill>
                <a:latin typeface="Comic Sans MS" pitchFamily="66" charset="0"/>
              </a:rPr>
              <a:t>Inserciones:</a:t>
            </a:r>
          </a:p>
        </p:txBody>
      </p:sp>
      <p:sp>
        <p:nvSpPr>
          <p:cNvPr id="10" name="9 Rectángulo"/>
          <p:cNvSpPr/>
          <p:nvPr/>
        </p:nvSpPr>
        <p:spPr>
          <a:xfrm>
            <a:off x="149959" y="1812886"/>
            <a:ext cx="369216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s-ES_tradnl" b="1" dirty="0">
                <a:latin typeface="Comic Sans MS" pitchFamily="66" charset="0"/>
              </a:rPr>
              <a:t>Costilla 12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s-ES_tradnl" b="1" dirty="0">
                <a:latin typeface="Comic Sans MS" pitchFamily="66" charset="0"/>
              </a:rPr>
              <a:t>Apófisis costales (VL 2 – 5)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s-ES_tradnl" b="1" dirty="0">
                <a:latin typeface="Comic Sans MS" pitchFamily="66" charset="0"/>
              </a:rPr>
              <a:t>Cresta ilíaca (1/3 posterior)</a:t>
            </a:r>
          </a:p>
        </p:txBody>
      </p:sp>
      <p:sp>
        <p:nvSpPr>
          <p:cNvPr id="12" name="11 Rectángulo"/>
          <p:cNvSpPr/>
          <p:nvPr/>
        </p:nvSpPr>
        <p:spPr>
          <a:xfrm>
            <a:off x="3871679" y="1463157"/>
            <a:ext cx="1107996" cy="307777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r>
              <a:rPr lang="es-ES_tradnl" sz="1400" b="1" dirty="0">
                <a:solidFill>
                  <a:srgbClr val="FFFF00"/>
                </a:solidFill>
                <a:latin typeface="Comic Sans MS" pitchFamily="66" charset="0"/>
              </a:rPr>
              <a:t>Costilla 12</a:t>
            </a:r>
          </a:p>
        </p:txBody>
      </p:sp>
      <p:sp>
        <p:nvSpPr>
          <p:cNvPr id="13" name="12 Rectángulo"/>
          <p:cNvSpPr/>
          <p:nvPr/>
        </p:nvSpPr>
        <p:spPr>
          <a:xfrm>
            <a:off x="5868144" y="4509120"/>
            <a:ext cx="1274708" cy="307777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r>
              <a:rPr lang="es-ES_tradnl" sz="1400" b="1" dirty="0">
                <a:solidFill>
                  <a:srgbClr val="FFFF00"/>
                </a:solidFill>
                <a:latin typeface="Comic Sans MS" pitchFamily="66" charset="0"/>
              </a:rPr>
              <a:t>Cresta ilíaca</a:t>
            </a:r>
          </a:p>
        </p:txBody>
      </p:sp>
      <p:sp>
        <p:nvSpPr>
          <p:cNvPr id="14" name="13 Rectángulo"/>
          <p:cNvSpPr/>
          <p:nvPr/>
        </p:nvSpPr>
        <p:spPr>
          <a:xfrm>
            <a:off x="6876256" y="2736216"/>
            <a:ext cx="1651414" cy="307777"/>
          </a:xfrm>
          <a:prstGeom prst="rect">
            <a:avLst/>
          </a:prstGeom>
          <a:solidFill>
            <a:schemeClr val="bg2"/>
          </a:solidFill>
        </p:spPr>
        <p:txBody>
          <a:bodyPr wrap="none">
            <a:spAutoFit/>
          </a:bodyPr>
          <a:lstStyle/>
          <a:p>
            <a:r>
              <a:rPr lang="es-ES_tradnl" sz="1400" b="1" dirty="0">
                <a:solidFill>
                  <a:srgbClr val="FFFF00"/>
                </a:solidFill>
                <a:latin typeface="Comic Sans MS" pitchFamily="66" charset="0"/>
              </a:rPr>
              <a:t>Apófisis costales</a:t>
            </a:r>
          </a:p>
        </p:txBody>
      </p:sp>
      <p:cxnSp>
        <p:nvCxnSpPr>
          <p:cNvPr id="15" name="14 Conector recto de flecha"/>
          <p:cNvCxnSpPr/>
          <p:nvPr/>
        </p:nvCxnSpPr>
        <p:spPr>
          <a:xfrm>
            <a:off x="4425677" y="1812886"/>
            <a:ext cx="553998" cy="103946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8" name="17 Conector recto de flecha"/>
          <p:cNvCxnSpPr>
            <a:stCxn id="14" idx="1"/>
          </p:cNvCxnSpPr>
          <p:nvPr/>
        </p:nvCxnSpPr>
        <p:spPr>
          <a:xfrm flipH="1">
            <a:off x="5750325" y="2890105"/>
            <a:ext cx="1125931" cy="0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19 Conector recto de flecha"/>
          <p:cNvCxnSpPr>
            <a:stCxn id="14" idx="1"/>
          </p:cNvCxnSpPr>
          <p:nvPr/>
        </p:nvCxnSpPr>
        <p:spPr>
          <a:xfrm flipH="1">
            <a:off x="5767093" y="2890105"/>
            <a:ext cx="1109163" cy="682912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2" name="21 Conector recto de flecha"/>
          <p:cNvCxnSpPr>
            <a:stCxn id="13" idx="1"/>
          </p:cNvCxnSpPr>
          <p:nvPr/>
        </p:nvCxnSpPr>
        <p:spPr>
          <a:xfrm flipH="1" flipV="1">
            <a:off x="4979675" y="4130064"/>
            <a:ext cx="888469" cy="532945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5" name="24 Rectángulo"/>
          <p:cNvSpPr/>
          <p:nvPr/>
        </p:nvSpPr>
        <p:spPr>
          <a:xfrm>
            <a:off x="377821" y="2893557"/>
            <a:ext cx="175881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s-ES_tradnl" sz="2000" b="1" dirty="0">
                <a:solidFill>
                  <a:srgbClr val="00FFFF"/>
                </a:solidFill>
                <a:latin typeface="Comic Sans MS" pitchFamily="66" charset="0"/>
              </a:rPr>
              <a:t>3 fascículos:</a:t>
            </a:r>
          </a:p>
        </p:txBody>
      </p:sp>
      <p:sp>
        <p:nvSpPr>
          <p:cNvPr id="26" name="25 Rectángulo"/>
          <p:cNvSpPr/>
          <p:nvPr/>
        </p:nvSpPr>
        <p:spPr>
          <a:xfrm>
            <a:off x="200824" y="3293667"/>
            <a:ext cx="26429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Wingdings" pitchFamily="2" charset="2"/>
              <a:buChar char="§"/>
            </a:pPr>
            <a:r>
              <a:rPr lang="es-ES_tradnl" b="1" dirty="0">
                <a:latin typeface="Comic Sans MS" pitchFamily="66" charset="0"/>
              </a:rPr>
              <a:t>Costoilíaco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s-ES_tradnl" b="1" dirty="0">
                <a:latin typeface="Comic Sans MS" pitchFamily="66" charset="0"/>
              </a:rPr>
              <a:t>Costotransverso</a:t>
            </a:r>
          </a:p>
          <a:p>
            <a:pPr marL="285750" indent="-285750">
              <a:buFont typeface="Wingdings" pitchFamily="2" charset="2"/>
              <a:buChar char="§"/>
            </a:pPr>
            <a:r>
              <a:rPr lang="es-ES_tradnl" b="1" dirty="0">
                <a:latin typeface="Comic Sans MS" pitchFamily="66" charset="0"/>
              </a:rPr>
              <a:t>Transversoilíaco</a:t>
            </a:r>
          </a:p>
        </p:txBody>
      </p:sp>
      <p:sp>
        <p:nvSpPr>
          <p:cNvPr id="27" name="26 Rectángulo"/>
          <p:cNvSpPr/>
          <p:nvPr/>
        </p:nvSpPr>
        <p:spPr>
          <a:xfrm>
            <a:off x="200824" y="4389074"/>
            <a:ext cx="295924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_tradnl" b="1" dirty="0">
                <a:solidFill>
                  <a:srgbClr val="FFFF00"/>
                </a:solidFill>
                <a:latin typeface="Comic Sans MS" pitchFamily="66" charset="0"/>
              </a:rPr>
              <a:t>Inervación: </a:t>
            </a:r>
            <a:r>
              <a:rPr lang="es-ES_tradnl" b="1" dirty="0">
                <a:latin typeface="Comic Sans MS" pitchFamily="66" charset="0"/>
              </a:rPr>
              <a:t>n. subcostal y RC del plexo lumbar </a:t>
            </a:r>
            <a:endParaRPr lang="es-ES" b="1" dirty="0">
              <a:latin typeface="Comic Sans MS" pitchFamily="66" charset="0"/>
            </a:endParaRPr>
          </a:p>
        </p:txBody>
      </p:sp>
      <p:sp>
        <p:nvSpPr>
          <p:cNvPr id="28" name="27 Rectángulo"/>
          <p:cNvSpPr/>
          <p:nvPr/>
        </p:nvSpPr>
        <p:spPr>
          <a:xfrm>
            <a:off x="174093" y="5357014"/>
            <a:ext cx="30127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s-ES_tradnl" b="1" dirty="0">
                <a:solidFill>
                  <a:srgbClr val="FFFF00"/>
                </a:solidFill>
                <a:latin typeface="Comic Sans MS" pitchFamily="66" charset="0"/>
              </a:rPr>
              <a:t>Acción: </a:t>
            </a:r>
            <a:r>
              <a:rPr lang="es-ES_tradnl" b="1" dirty="0">
                <a:latin typeface="Comic Sans MS" pitchFamily="66" charset="0"/>
              </a:rPr>
              <a:t>inclina la CV hacia su lado </a:t>
            </a:r>
          </a:p>
        </p:txBody>
      </p:sp>
    </p:spTree>
    <p:extLst>
      <p:ext uri="{BB962C8B-B14F-4D97-AF65-F5344CB8AC3E}">
        <p14:creationId xmlns:p14="http://schemas.microsoft.com/office/powerpoint/2010/main" val="34347253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757510-DBCA-4384-A0FC-E649B3CD6D1D}" type="slidenum">
              <a:rPr lang="es-ES" smtClean="0"/>
              <a:pPr/>
              <a:t>50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pic>
        <p:nvPicPr>
          <p:cNvPr id="10" name="Picture 6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944" t="40675" r="41323" b="12103"/>
          <a:stretch/>
        </p:blipFill>
        <p:spPr bwMode="auto">
          <a:xfrm>
            <a:off x="443461" y="260648"/>
            <a:ext cx="3857571" cy="6120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1" name="10 Rectángulo"/>
          <p:cNvSpPr/>
          <p:nvPr/>
        </p:nvSpPr>
        <p:spPr>
          <a:xfrm>
            <a:off x="4514289" y="2470061"/>
            <a:ext cx="824265" cy="400110"/>
          </a:xfrm>
          <a:prstGeom prst="rect">
            <a:avLst/>
          </a:prstGeom>
          <a:solidFill>
            <a:srgbClr val="FFFF00"/>
          </a:solidFill>
        </p:spPr>
        <p:txBody>
          <a:bodyPr wrap="none">
            <a:spAutoFit/>
          </a:bodyPr>
          <a:lstStyle/>
          <a:p>
            <a:r>
              <a:rPr lang="es-ES" sz="2000" b="1" dirty="0">
                <a:solidFill>
                  <a:schemeClr val="bg2"/>
                </a:solidFill>
                <a:latin typeface="Comic Sans MS" pitchFamily="66" charset="0"/>
              </a:rPr>
              <a:t>Riñón</a:t>
            </a:r>
            <a:endParaRPr lang="es-ES" sz="2000" dirty="0">
              <a:solidFill>
                <a:schemeClr val="bg2"/>
              </a:solidFill>
              <a:latin typeface="Comic Sans MS" pitchFamily="66" charset="0"/>
            </a:endParaRPr>
          </a:p>
        </p:txBody>
      </p:sp>
      <p:cxnSp>
        <p:nvCxnSpPr>
          <p:cNvPr id="12" name="11 Conector recto de flecha"/>
          <p:cNvCxnSpPr/>
          <p:nvPr/>
        </p:nvCxnSpPr>
        <p:spPr>
          <a:xfrm flipH="1" flipV="1">
            <a:off x="3203848" y="2636912"/>
            <a:ext cx="1294029" cy="33204"/>
          </a:xfrm>
          <a:prstGeom prst="straightConnector1">
            <a:avLst/>
          </a:prstGeom>
          <a:ln>
            <a:solidFill>
              <a:srgbClr val="00FFFF"/>
            </a:solidFill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4" name="13 Rectángulo"/>
          <p:cNvSpPr/>
          <p:nvPr/>
        </p:nvSpPr>
        <p:spPr>
          <a:xfrm>
            <a:off x="4301032" y="2980169"/>
            <a:ext cx="30315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None/>
            </a:pPr>
            <a:r>
              <a:rPr lang="es-ES" b="1" dirty="0">
                <a:latin typeface="Comic Sans MS" pitchFamily="66" charset="0"/>
              </a:rPr>
              <a:t>Se encuentra por delante</a:t>
            </a:r>
          </a:p>
        </p:txBody>
      </p:sp>
    </p:spTree>
    <p:extLst>
      <p:ext uri="{BB962C8B-B14F-4D97-AF65-F5344CB8AC3E}">
        <p14:creationId xmlns:p14="http://schemas.microsoft.com/office/powerpoint/2010/main" val="2231832873"/>
      </p:ext>
    </p:extLst>
  </p:cSld>
  <p:clrMapOvr>
    <a:masterClrMapping/>
  </p:clrMapOvr>
</p:sld>
</file>

<file path=ppt/theme/theme1.xml><?xml version="1.0" encoding="utf-8"?>
<a:theme xmlns:a="http://schemas.openxmlformats.org/drawingml/2006/main" name="Tema1">
  <a:themeElements>
    <a:clrScheme name="Orbit 1">
      <a:dk1>
        <a:srgbClr val="010199"/>
      </a:dk1>
      <a:lt1>
        <a:srgbClr val="FFFFFF"/>
      </a:lt1>
      <a:dk2>
        <a:srgbClr val="000000"/>
      </a:dk2>
      <a:lt2>
        <a:srgbClr val="B2B2B2"/>
      </a:lt2>
      <a:accent1>
        <a:srgbClr val="3399FF"/>
      </a:accent1>
      <a:accent2>
        <a:srgbClr val="666699"/>
      </a:accent2>
      <a:accent3>
        <a:srgbClr val="AAAAAA"/>
      </a:accent3>
      <a:accent4>
        <a:srgbClr val="DADADA"/>
      </a:accent4>
      <a:accent5>
        <a:srgbClr val="ADCAFF"/>
      </a:accent5>
      <a:accent6>
        <a:srgbClr val="5C5C8A"/>
      </a:accent6>
      <a:hlink>
        <a:srgbClr val="FFFFCC"/>
      </a:hlink>
      <a:folHlink>
        <a:srgbClr val="FFCC66"/>
      </a:folHlink>
    </a:clrScheme>
    <a:fontScheme name="Orbi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rbit 1">
        <a:dk1>
          <a:srgbClr val="010199"/>
        </a:dk1>
        <a:lt1>
          <a:srgbClr val="FFFFFF"/>
        </a:lt1>
        <a:dk2>
          <a:srgbClr val="000000"/>
        </a:dk2>
        <a:lt2>
          <a:srgbClr val="B2B2B2"/>
        </a:lt2>
        <a:accent1>
          <a:srgbClr val="3399FF"/>
        </a:accent1>
        <a:accent2>
          <a:srgbClr val="666699"/>
        </a:accent2>
        <a:accent3>
          <a:srgbClr val="AAAAAA"/>
        </a:accent3>
        <a:accent4>
          <a:srgbClr val="DADADA"/>
        </a:accent4>
        <a:accent5>
          <a:srgbClr val="ADCAFF"/>
        </a:accent5>
        <a:accent6>
          <a:srgbClr val="5C5C8A"/>
        </a:accent6>
        <a:hlink>
          <a:srgbClr val="FFFFCC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2">
        <a:dk1>
          <a:srgbClr val="008000"/>
        </a:dk1>
        <a:lt1>
          <a:srgbClr val="FFFFFF"/>
        </a:lt1>
        <a:dk2>
          <a:srgbClr val="003300"/>
        </a:dk2>
        <a:lt2>
          <a:srgbClr val="C0C0C0"/>
        </a:lt2>
        <a:accent1>
          <a:srgbClr val="99CC00"/>
        </a:accent1>
        <a:accent2>
          <a:srgbClr val="527C3A"/>
        </a:accent2>
        <a:accent3>
          <a:srgbClr val="AAADAA"/>
        </a:accent3>
        <a:accent4>
          <a:srgbClr val="DADADA"/>
        </a:accent4>
        <a:accent5>
          <a:srgbClr val="CAE2AA"/>
        </a:accent5>
        <a:accent6>
          <a:srgbClr val="497034"/>
        </a:accent6>
        <a:hlink>
          <a:srgbClr val="33CC33"/>
        </a:hlink>
        <a:folHlink>
          <a:srgbClr val="C1FF8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3">
        <a:dk1>
          <a:srgbClr val="000066"/>
        </a:dk1>
        <a:lt1>
          <a:srgbClr val="FFFFFF"/>
        </a:lt1>
        <a:dk2>
          <a:srgbClr val="000099"/>
        </a:dk2>
        <a:lt2>
          <a:srgbClr val="9FBFFF"/>
        </a:lt2>
        <a:accent1>
          <a:srgbClr val="0099CC"/>
        </a:accent1>
        <a:accent2>
          <a:srgbClr val="00CC66"/>
        </a:accent2>
        <a:accent3>
          <a:srgbClr val="AAAACA"/>
        </a:accent3>
        <a:accent4>
          <a:srgbClr val="DADADA"/>
        </a:accent4>
        <a:accent5>
          <a:srgbClr val="AACAE2"/>
        </a:accent5>
        <a:accent6>
          <a:srgbClr val="00B95C"/>
        </a:accent6>
        <a:hlink>
          <a:srgbClr val="00FFFF"/>
        </a:hlink>
        <a:folHlink>
          <a:srgbClr val="CDE6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4">
        <a:dk1>
          <a:srgbClr val="00ACA8"/>
        </a:dk1>
        <a:lt1>
          <a:srgbClr val="FFFFFF"/>
        </a:lt1>
        <a:dk2>
          <a:srgbClr val="006666"/>
        </a:dk2>
        <a:lt2>
          <a:srgbClr val="FFFF99"/>
        </a:lt2>
        <a:accent1>
          <a:srgbClr val="0099CC"/>
        </a:accent1>
        <a:accent2>
          <a:srgbClr val="6D6FC7"/>
        </a:accent2>
        <a:accent3>
          <a:srgbClr val="AAB8B8"/>
        </a:accent3>
        <a:accent4>
          <a:srgbClr val="DADADA"/>
        </a:accent4>
        <a:accent5>
          <a:srgbClr val="AACAE2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5">
        <a:dk1>
          <a:srgbClr val="BA0023"/>
        </a:dk1>
        <a:lt1>
          <a:srgbClr val="FFFFFF"/>
        </a:lt1>
        <a:dk2>
          <a:srgbClr val="800000"/>
        </a:dk2>
        <a:lt2>
          <a:srgbClr val="FFFF99"/>
        </a:lt2>
        <a:accent1>
          <a:srgbClr val="FF6600"/>
        </a:accent1>
        <a:accent2>
          <a:srgbClr val="C5543D"/>
        </a:accent2>
        <a:accent3>
          <a:srgbClr val="C0AAAA"/>
        </a:accent3>
        <a:accent4>
          <a:srgbClr val="DADADA"/>
        </a:accent4>
        <a:accent5>
          <a:srgbClr val="FFB8AA"/>
        </a:accent5>
        <a:accent6>
          <a:srgbClr val="B24B36"/>
        </a:accent6>
        <a:hlink>
          <a:srgbClr val="FFFF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6">
        <a:dk1>
          <a:srgbClr val="6D776E"/>
        </a:dk1>
        <a:lt1>
          <a:srgbClr val="FFFFFF"/>
        </a:lt1>
        <a:dk2>
          <a:srgbClr val="575863"/>
        </a:dk2>
        <a:lt2>
          <a:srgbClr val="DDDDDD"/>
        </a:lt2>
        <a:accent1>
          <a:srgbClr val="0099CC"/>
        </a:accent1>
        <a:accent2>
          <a:srgbClr val="939EA9"/>
        </a:accent2>
        <a:accent3>
          <a:srgbClr val="B4B4B7"/>
        </a:accent3>
        <a:accent4>
          <a:srgbClr val="DADADA"/>
        </a:accent4>
        <a:accent5>
          <a:srgbClr val="AACAE2"/>
        </a:accent5>
        <a:accent6>
          <a:srgbClr val="858F99"/>
        </a:accent6>
        <a:hlink>
          <a:srgbClr val="FFCC00"/>
        </a:hlink>
        <a:folHlink>
          <a:srgbClr val="BD894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7">
        <a:dk1>
          <a:srgbClr val="A28A84"/>
        </a:dk1>
        <a:lt1>
          <a:srgbClr val="FFFFFF"/>
        </a:lt1>
        <a:dk2>
          <a:srgbClr val="765E58"/>
        </a:dk2>
        <a:lt2>
          <a:srgbClr val="DDDDDD"/>
        </a:lt2>
        <a:accent1>
          <a:srgbClr val="CC6600"/>
        </a:accent1>
        <a:accent2>
          <a:srgbClr val="CC9900"/>
        </a:accent2>
        <a:accent3>
          <a:srgbClr val="BDB6B4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FFCC00"/>
        </a:hlink>
        <a:folHlink>
          <a:srgbClr val="FFFFB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rbit 8">
        <a:dk1>
          <a:srgbClr val="000000"/>
        </a:dk1>
        <a:lt1>
          <a:srgbClr val="C5D9ED"/>
        </a:lt1>
        <a:dk2>
          <a:srgbClr val="000000"/>
        </a:dk2>
        <a:lt2>
          <a:srgbClr val="FFFFFF"/>
        </a:lt2>
        <a:accent1>
          <a:srgbClr val="F3F6FF"/>
        </a:accent1>
        <a:accent2>
          <a:srgbClr val="33CCCC"/>
        </a:accent2>
        <a:accent3>
          <a:srgbClr val="DFE9F4"/>
        </a:accent3>
        <a:accent4>
          <a:srgbClr val="000000"/>
        </a:accent4>
        <a:accent5>
          <a:srgbClr val="F8FAFF"/>
        </a:accent5>
        <a:accent6>
          <a:srgbClr val="2DB9B9"/>
        </a:accent6>
        <a:hlink>
          <a:srgbClr val="0000FF"/>
        </a:hlink>
        <a:folHlink>
          <a:srgbClr val="0066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rbit 9">
        <a:dk1>
          <a:srgbClr val="FFFFFF"/>
        </a:dk1>
        <a:lt1>
          <a:srgbClr val="FFFFFF"/>
        </a:lt1>
        <a:dk2>
          <a:srgbClr val="AAAAC6"/>
        </a:dk2>
        <a:lt2>
          <a:srgbClr val="FFFFCC"/>
        </a:lt2>
        <a:accent1>
          <a:srgbClr val="66667E"/>
        </a:accent1>
        <a:accent2>
          <a:srgbClr val="629157"/>
        </a:accent2>
        <a:accent3>
          <a:srgbClr val="D2D2DF"/>
        </a:accent3>
        <a:accent4>
          <a:srgbClr val="DADADA"/>
        </a:accent4>
        <a:accent5>
          <a:srgbClr val="B8B8C0"/>
        </a:accent5>
        <a:accent6>
          <a:srgbClr val="58834E"/>
        </a:accent6>
        <a:hlink>
          <a:srgbClr val="6600CC"/>
        </a:hlink>
        <a:folHlink>
          <a:srgbClr val="3399FF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CFC - ABDOMEN Y PELVIS</Template>
  <TotalTime>719</TotalTime>
  <Words>1659</Words>
  <Application>Microsoft Office PowerPoint</Application>
  <PresentationFormat>Apresentação na tela (4:3)</PresentationFormat>
  <Paragraphs>394</Paragraphs>
  <Slides>50</Slides>
  <Notes>2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50</vt:i4>
      </vt:variant>
    </vt:vector>
  </HeadingPairs>
  <TitlesOfParts>
    <vt:vector size="56" baseType="lpstr">
      <vt:lpstr>Arial</vt:lpstr>
      <vt:lpstr>Berlin Sans FB</vt:lpstr>
      <vt:lpstr>Calibri</vt:lpstr>
      <vt:lpstr>Comic Sans MS</vt:lpstr>
      <vt:lpstr>Wingdings</vt:lpstr>
      <vt:lpstr>Tema1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CFC</dc:title>
  <dc:creator>CHRISTIAN</dc:creator>
  <cp:lastModifiedBy>wagno araujo</cp:lastModifiedBy>
  <cp:revision>55</cp:revision>
  <dcterms:created xsi:type="dcterms:W3CDTF">2012-05-21T03:57:15Z</dcterms:created>
  <dcterms:modified xsi:type="dcterms:W3CDTF">2024-05-06T08:35:05Z</dcterms:modified>
</cp:coreProperties>
</file>